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25" r:id="rId1"/>
  </p:sldMasterIdLst>
  <p:notesMasterIdLst>
    <p:notesMasterId r:id="rId22"/>
  </p:notesMasterIdLst>
  <p:sldIdLst>
    <p:sldId id="256" r:id="rId2"/>
    <p:sldId id="265" r:id="rId3"/>
    <p:sldId id="266" r:id="rId4"/>
    <p:sldId id="263" r:id="rId5"/>
    <p:sldId id="260" r:id="rId6"/>
    <p:sldId id="268" r:id="rId7"/>
    <p:sldId id="269" r:id="rId8"/>
    <p:sldId id="270" r:id="rId9"/>
    <p:sldId id="271" r:id="rId10"/>
    <p:sldId id="273" r:id="rId11"/>
    <p:sldId id="279" r:id="rId12"/>
    <p:sldId id="274" r:id="rId13"/>
    <p:sldId id="275" r:id="rId14"/>
    <p:sldId id="276" r:id="rId15"/>
    <p:sldId id="277" r:id="rId16"/>
    <p:sldId id="286" r:id="rId17"/>
    <p:sldId id="281" r:id="rId18"/>
    <p:sldId id="282" r:id="rId19"/>
    <p:sldId id="285" r:id="rId20"/>
    <p:sldId id="278"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7" d="100"/>
          <a:sy n="77" d="100"/>
        </p:scale>
        <p:origin x="-11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90F19A-F7CF-4D4E-9358-131BB923CDED}" type="datetimeFigureOut">
              <a:rPr lang="en-US" smtClean="0"/>
              <a:pPr/>
              <a:t>14-11-11</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BF1ABE-D020-DB41-B8F6-9480C62ACC9A}" type="slidenum">
              <a:rPr lang="en-CA" smtClean="0"/>
              <a:pPr/>
              <a:t>‹#›</a:t>
            </a:fld>
            <a:endParaRPr lang="en-CA"/>
          </a:p>
        </p:txBody>
      </p:sp>
    </p:spTree>
    <p:extLst>
      <p:ext uri="{BB962C8B-B14F-4D97-AF65-F5344CB8AC3E}">
        <p14:creationId xmlns:p14="http://schemas.microsoft.com/office/powerpoint/2010/main" val="320906054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7066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fontAlgn="base">
              <a:spcBef>
                <a:spcPct val="0"/>
              </a:spcBef>
              <a:spcAft>
                <a:spcPct val="0"/>
              </a:spcAft>
              <a:defRPr/>
            </a:pPr>
            <a:fld id="{2F5C29F8-94C0-4810-B60B-520F5AC6420A}" type="slidenum">
              <a:rPr lang="en-CA" smtClean="0">
                <a:solidFill>
                  <a:srgbClr val="000000"/>
                </a:solidFill>
                <a:latin typeface="Calibri" pitchFamily="34" charset="0"/>
              </a:rPr>
              <a:pPr fontAlgn="base">
                <a:spcBef>
                  <a:spcPct val="0"/>
                </a:spcBef>
                <a:spcAft>
                  <a:spcPct val="0"/>
                </a:spcAft>
                <a:defRPr/>
              </a:pPr>
              <a:t>2</a:t>
            </a:fld>
            <a:endParaRPr lang="en-CA" smtClean="0">
              <a:solidFill>
                <a:srgbClr val="000000"/>
              </a:solidFill>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902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fontAlgn="base">
              <a:spcBef>
                <a:spcPct val="0"/>
              </a:spcBef>
              <a:spcAft>
                <a:spcPct val="0"/>
              </a:spcAft>
              <a:defRPr/>
            </a:pPr>
            <a:fld id="{B573CF4B-B1DF-42FB-A15B-3226DBFCCA99}" type="slidenum">
              <a:rPr lang="en-CA" smtClean="0">
                <a:solidFill>
                  <a:srgbClr val="000000"/>
                </a:solidFill>
                <a:latin typeface="Calibri" pitchFamily="34" charset="0"/>
              </a:rPr>
              <a:pPr fontAlgn="base">
                <a:spcBef>
                  <a:spcPct val="0"/>
                </a:spcBef>
                <a:spcAft>
                  <a:spcPct val="0"/>
                </a:spcAft>
                <a:defRPr/>
              </a:pPr>
              <a:t>15</a:t>
            </a:fld>
            <a:endParaRPr lang="en-CA" smtClean="0">
              <a:solidFill>
                <a:srgbClr val="000000"/>
              </a:solidFill>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716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fontAlgn="base">
              <a:spcBef>
                <a:spcPct val="0"/>
              </a:spcBef>
              <a:spcAft>
                <a:spcPct val="0"/>
              </a:spcAft>
              <a:defRPr/>
            </a:pPr>
            <a:fld id="{A4DAABCC-365A-46AA-B01B-E9EDB313B098}" type="slidenum">
              <a:rPr lang="en-CA" smtClean="0">
                <a:solidFill>
                  <a:srgbClr val="000000"/>
                </a:solidFill>
                <a:latin typeface="Calibri" pitchFamily="34" charset="0"/>
              </a:rPr>
              <a:pPr fontAlgn="base">
                <a:spcBef>
                  <a:spcPct val="0"/>
                </a:spcBef>
                <a:spcAft>
                  <a:spcPct val="0"/>
                </a:spcAft>
                <a:defRPr/>
              </a:pPr>
              <a:t>3</a:t>
            </a:fld>
            <a:endParaRPr lang="en-CA" smtClean="0">
              <a:solidFill>
                <a:srgbClr val="000000"/>
              </a:solidFill>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7373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fontAlgn="base">
              <a:spcBef>
                <a:spcPct val="0"/>
              </a:spcBef>
              <a:spcAft>
                <a:spcPct val="0"/>
              </a:spcAft>
              <a:defRPr/>
            </a:pPr>
            <a:fld id="{D2B1EF56-145B-49DF-B507-E4F85EA30712}" type="slidenum">
              <a:rPr lang="en-CA" smtClean="0">
                <a:solidFill>
                  <a:srgbClr val="000000"/>
                </a:solidFill>
                <a:latin typeface="Calibri" pitchFamily="34" charset="0"/>
              </a:rPr>
              <a:pPr fontAlgn="base">
                <a:spcBef>
                  <a:spcPct val="0"/>
                </a:spcBef>
                <a:spcAft>
                  <a:spcPct val="0"/>
                </a:spcAft>
                <a:defRPr/>
              </a:pPr>
              <a:t>7</a:t>
            </a:fld>
            <a:endParaRPr lang="en-CA" smtClean="0">
              <a:solidFill>
                <a:srgbClr val="000000"/>
              </a:solidFill>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475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fontAlgn="base">
              <a:spcBef>
                <a:spcPct val="0"/>
              </a:spcBef>
              <a:spcAft>
                <a:spcPct val="0"/>
              </a:spcAft>
              <a:defRPr/>
            </a:pPr>
            <a:fld id="{DE43190E-044C-499F-8C43-1774BF27B1CC}" type="slidenum">
              <a:rPr lang="en-CA" smtClean="0">
                <a:solidFill>
                  <a:srgbClr val="000000"/>
                </a:solidFill>
                <a:latin typeface="Calibri" pitchFamily="34" charset="0"/>
              </a:rPr>
              <a:pPr fontAlgn="base">
                <a:spcBef>
                  <a:spcPct val="0"/>
                </a:spcBef>
                <a:spcAft>
                  <a:spcPct val="0"/>
                </a:spcAft>
                <a:defRPr/>
              </a:pPr>
              <a:t>8</a:t>
            </a:fld>
            <a:endParaRPr lang="en-CA" smtClean="0">
              <a:solidFill>
                <a:srgbClr val="000000"/>
              </a:solidFill>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578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fontAlgn="base">
              <a:spcBef>
                <a:spcPct val="0"/>
              </a:spcBef>
              <a:spcAft>
                <a:spcPct val="0"/>
              </a:spcAft>
              <a:defRPr/>
            </a:pPr>
            <a:fld id="{2DA264BC-391F-4DC6-A6B0-1C425CE356C3}" type="slidenum">
              <a:rPr lang="en-CA" smtClean="0">
                <a:solidFill>
                  <a:srgbClr val="000000"/>
                </a:solidFill>
                <a:latin typeface="Calibri" pitchFamily="34" charset="0"/>
              </a:rPr>
              <a:pPr fontAlgn="base">
                <a:spcBef>
                  <a:spcPct val="0"/>
                </a:spcBef>
                <a:spcAft>
                  <a:spcPct val="0"/>
                </a:spcAft>
                <a:defRPr/>
              </a:pPr>
              <a:t>9</a:t>
            </a:fld>
            <a:endParaRPr lang="en-CA" smtClean="0">
              <a:solidFill>
                <a:srgbClr val="000000"/>
              </a:solidFill>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397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fontAlgn="base">
              <a:spcBef>
                <a:spcPct val="0"/>
              </a:spcBef>
              <a:spcAft>
                <a:spcPct val="0"/>
              </a:spcAft>
              <a:defRPr/>
            </a:pPr>
            <a:fld id="{8196D3A4-C7CF-473C-8A36-C00578200E75}" type="slidenum">
              <a:rPr lang="en-CA" smtClean="0">
                <a:solidFill>
                  <a:srgbClr val="000000"/>
                </a:solidFill>
                <a:latin typeface="Calibri" pitchFamily="34" charset="0"/>
              </a:rPr>
              <a:pPr fontAlgn="base">
                <a:spcBef>
                  <a:spcPct val="0"/>
                </a:spcBef>
                <a:spcAft>
                  <a:spcPct val="0"/>
                </a:spcAft>
                <a:defRPr/>
              </a:pPr>
              <a:t>10</a:t>
            </a:fld>
            <a:endParaRPr lang="en-CA" smtClean="0">
              <a:solidFill>
                <a:srgbClr val="000000"/>
              </a:solidFill>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CA" dirty="0" smtClean="0"/>
              <a:t>Some of the key tenets of social </a:t>
            </a:r>
            <a:r>
              <a:rPr lang="en-CA" dirty="0" err="1" smtClean="0"/>
              <a:t>constrction</a:t>
            </a:r>
            <a:r>
              <a:rPr lang="en-CA" dirty="0" smtClean="0"/>
              <a:t> of disability is that all bodies are different but equal and so instead of creating a society or our environment that </a:t>
            </a:r>
            <a:r>
              <a:rPr lang="en-CA" dirty="0" err="1" smtClean="0"/>
              <a:t>proviledges</a:t>
            </a:r>
            <a:r>
              <a:rPr lang="en-CA" dirty="0" smtClean="0"/>
              <a:t> one over the other that we create an environment that equally supports us all. </a:t>
            </a:r>
            <a:r>
              <a:rPr lang="en-CA" dirty="0" err="1" smtClean="0"/>
              <a:t>Eg</a:t>
            </a:r>
            <a:r>
              <a:rPr lang="en-CA" dirty="0" smtClean="0"/>
              <a:t>  </a:t>
            </a:r>
          </a:p>
          <a:p>
            <a:pPr eaLnBrk="1" hangingPunct="1">
              <a:spcBef>
                <a:spcPct val="0"/>
              </a:spcBef>
            </a:pPr>
            <a:r>
              <a:rPr lang="en-CA" dirty="0" smtClean="0"/>
              <a:t>Universal Design: as it applies to teaching and education: </a:t>
            </a:r>
          </a:p>
          <a:p>
            <a:pPr eaLnBrk="1" hangingPunct="1">
              <a:spcBef>
                <a:spcPct val="0"/>
              </a:spcBef>
            </a:pPr>
            <a:r>
              <a:rPr lang="en-CA" dirty="0" smtClean="0"/>
              <a:t>curb cuts, visual images, combination of testing methodologies for example.</a:t>
            </a:r>
          </a:p>
          <a:p>
            <a:pPr eaLnBrk="1" hangingPunct="1">
              <a:spcBef>
                <a:spcPct val="0"/>
              </a:spcBef>
            </a:pPr>
            <a:endParaRPr lang="en-CA" dirty="0" smtClean="0"/>
          </a:p>
        </p:txBody>
      </p:sp>
      <p:sp>
        <p:nvSpPr>
          <p:cNvPr id="8499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fontAlgn="base">
              <a:spcBef>
                <a:spcPct val="0"/>
              </a:spcBef>
              <a:spcAft>
                <a:spcPct val="0"/>
              </a:spcAft>
              <a:defRPr/>
            </a:pPr>
            <a:fld id="{2876A01B-9CCB-4878-857A-352F845FE4EC}" type="slidenum">
              <a:rPr lang="en-CA" smtClean="0">
                <a:solidFill>
                  <a:srgbClr val="000000"/>
                </a:solidFill>
                <a:latin typeface="Calibri" pitchFamily="34" charset="0"/>
              </a:rPr>
              <a:pPr fontAlgn="base">
                <a:spcBef>
                  <a:spcPct val="0"/>
                </a:spcBef>
                <a:spcAft>
                  <a:spcPct val="0"/>
                </a:spcAft>
                <a:defRPr/>
              </a:pPr>
              <a:t>12</a:t>
            </a:fld>
            <a:endParaRPr lang="en-CA" smtClean="0">
              <a:solidFill>
                <a:srgbClr val="000000"/>
              </a:solidFill>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p:spPr>
      </p:sp>
      <p:sp>
        <p:nvSpPr>
          <p:cNvPr id="1259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595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fontAlgn="base">
              <a:spcBef>
                <a:spcPct val="0"/>
              </a:spcBef>
              <a:spcAft>
                <a:spcPct val="0"/>
              </a:spcAft>
              <a:defRPr/>
            </a:pPr>
            <a:fld id="{9126FF3A-8524-468D-9C62-DF5BEE5E6562}" type="slidenum">
              <a:rPr lang="en-CA" smtClean="0">
                <a:solidFill>
                  <a:srgbClr val="000000"/>
                </a:solidFill>
                <a:latin typeface="Calibri" pitchFamily="34" charset="0"/>
              </a:rPr>
              <a:pPr fontAlgn="base">
                <a:spcBef>
                  <a:spcPct val="0"/>
                </a:spcBef>
                <a:spcAft>
                  <a:spcPct val="0"/>
                </a:spcAft>
                <a:defRPr/>
              </a:pPr>
              <a:t>13</a:t>
            </a:fld>
            <a:endParaRPr lang="en-CA" smtClean="0">
              <a:solidFill>
                <a:srgbClr val="000000"/>
              </a:solidFill>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p:spPr>
      </p:sp>
      <p:sp>
        <p:nvSpPr>
          <p:cNvPr id="1280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CA" smtClean="0"/>
              <a:t>How it began. What they did: social group, almost 40 participants, movies, field trips ie AGO, cook together. How it self sustained. Peer outreach workers</a:t>
            </a:r>
          </a:p>
        </p:txBody>
      </p:sp>
      <p:sp>
        <p:nvSpPr>
          <p:cNvPr id="1280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D571E4-CCD5-459F-9ACA-8243529E689A}" type="slidenum">
              <a:rPr lang="en-CA" smtClean="0">
                <a:solidFill>
                  <a:srgbClr val="000000"/>
                </a:solidFill>
                <a:latin typeface="Arial" pitchFamily="34" charset="0"/>
                <a:cs typeface="Arial" pitchFamily="34" charset="0"/>
              </a:rPr>
              <a:pPr fontAlgn="base">
                <a:spcBef>
                  <a:spcPct val="0"/>
                </a:spcBef>
                <a:spcAft>
                  <a:spcPct val="0"/>
                </a:spcAft>
              </a:pPr>
              <a:t>14</a:t>
            </a:fld>
            <a:endParaRPr lang="en-CA" smtClean="0">
              <a:solidFill>
                <a:srgbClr val="000000"/>
              </a:solidFill>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CA"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CA"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4B8BF79E-849E-9445-945A-4C69AC9B63E4}" type="datetimeFigureOut">
              <a:rPr lang="en-US" smtClean="0"/>
              <a:pPr/>
              <a:t>14-11-11</a:t>
            </a:fld>
            <a:endParaRPr lang="en-CA"/>
          </a:p>
        </p:txBody>
      </p:sp>
      <p:sp>
        <p:nvSpPr>
          <p:cNvPr id="17" name="Footer Placeholder 16"/>
          <p:cNvSpPr>
            <a:spLocks noGrp="1"/>
          </p:cNvSpPr>
          <p:nvPr>
            <p:ph type="ftr" sz="quarter" idx="11"/>
          </p:nvPr>
        </p:nvSpPr>
        <p:spPr>
          <a:xfrm>
            <a:off x="2898648" y="6355080"/>
            <a:ext cx="3474720" cy="365760"/>
          </a:xfrm>
        </p:spPr>
        <p:txBody>
          <a:bodyPr/>
          <a:lstStyle/>
          <a:p>
            <a:endParaRPr lang="en-CA"/>
          </a:p>
        </p:txBody>
      </p:sp>
      <p:sp>
        <p:nvSpPr>
          <p:cNvPr id="29" name="Slide Number Placeholder 28"/>
          <p:cNvSpPr>
            <a:spLocks noGrp="1"/>
          </p:cNvSpPr>
          <p:nvPr>
            <p:ph type="sldNum" sz="quarter" idx="12"/>
          </p:nvPr>
        </p:nvSpPr>
        <p:spPr>
          <a:xfrm>
            <a:off x="1216152" y="6355080"/>
            <a:ext cx="1219200" cy="365760"/>
          </a:xfrm>
        </p:spPr>
        <p:txBody>
          <a:bodyPr/>
          <a:lstStyle/>
          <a:p>
            <a:fld id="{09D441ED-22D9-48D6-AD92-DEFB122789E0}"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p:txBody>
          <a:bodyPr/>
          <a:lstStyle/>
          <a:p>
            <a:fld id="{4B8BF79E-849E-9445-945A-4C69AC9B63E4}" type="datetimeFigureOut">
              <a:rPr lang="en-US" smtClean="0"/>
              <a:pPr/>
              <a:t>14-11-11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573F431-36FA-8249-8727-11D0B0345B70}"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CA"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p:txBody>
          <a:bodyPr/>
          <a:lstStyle/>
          <a:p>
            <a:fld id="{4B8BF79E-849E-9445-945A-4C69AC9B63E4}" type="datetimeFigureOut">
              <a:rPr lang="en-US" smtClean="0"/>
              <a:pPr/>
              <a:t>14-11-11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573F431-36FA-8249-8727-11D0B0345B70}" type="slidenum">
              <a:rPr lang="en-CA" smtClean="0"/>
              <a:pPr/>
              <a:t>‹#›</a:t>
            </a:fld>
            <a:endParaRPr lang="en-CA"/>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4" name="Date Placeholder 3"/>
          <p:cNvSpPr>
            <a:spLocks noGrp="1"/>
          </p:cNvSpPr>
          <p:nvPr>
            <p:ph type="dt" sz="half" idx="10"/>
          </p:nvPr>
        </p:nvSpPr>
        <p:spPr/>
        <p:txBody>
          <a:bodyPr/>
          <a:lstStyle/>
          <a:p>
            <a:fld id="{4B8BF79E-849E-9445-945A-4C69AC9B63E4}" type="datetimeFigureOut">
              <a:rPr lang="en-US" smtClean="0"/>
              <a:pPr/>
              <a:t>14-11-11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573F431-36FA-8249-8727-11D0B0345B70}" type="slidenum">
              <a:rPr lang="en-CA" smtClean="0"/>
              <a:pPr/>
              <a:t>‹#›</a:t>
            </a:fld>
            <a:endParaRPr lang="en-CA"/>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CA"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CA"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4B8BF79E-849E-9445-945A-4C69AC9B63E4}" type="datetimeFigureOut">
              <a:rPr lang="en-US" smtClean="0"/>
              <a:pPr/>
              <a:t>14-11-11</a:t>
            </a:fld>
            <a:endParaRPr lang="en-CA"/>
          </a:p>
        </p:txBody>
      </p:sp>
      <p:sp>
        <p:nvSpPr>
          <p:cNvPr id="5" name="Footer Placeholder 4"/>
          <p:cNvSpPr>
            <a:spLocks noGrp="1"/>
          </p:cNvSpPr>
          <p:nvPr>
            <p:ph type="ftr" sz="quarter" idx="11"/>
          </p:nvPr>
        </p:nvSpPr>
        <p:spPr>
          <a:xfrm>
            <a:off x="2898648" y="6355080"/>
            <a:ext cx="3474720" cy="365760"/>
          </a:xfrm>
        </p:spPr>
        <p:txBody>
          <a:bodyPr/>
          <a:lstStyle/>
          <a:p>
            <a:endParaRPr lang="en-CA"/>
          </a:p>
        </p:txBody>
      </p:sp>
      <p:sp>
        <p:nvSpPr>
          <p:cNvPr id="6" name="Slide Number Placeholder 5"/>
          <p:cNvSpPr>
            <a:spLocks noGrp="1"/>
          </p:cNvSpPr>
          <p:nvPr>
            <p:ph type="sldNum" sz="quarter" idx="12"/>
          </p:nvPr>
        </p:nvSpPr>
        <p:spPr>
          <a:xfrm>
            <a:off x="1069848" y="6355080"/>
            <a:ext cx="1520952" cy="365760"/>
          </a:xfrm>
        </p:spPr>
        <p:txBody>
          <a:bodyPr/>
          <a:lstStyle/>
          <a:p>
            <a:fld id="{09D441ED-22D9-48D6-AD92-DEFB122789E0}"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CA" smtClean="0"/>
              <a:t>Click to edit Master title style</a:t>
            </a:r>
            <a:endParaRPr kumimoji="0" lang="en-US"/>
          </a:p>
        </p:txBody>
      </p:sp>
      <p:sp>
        <p:nvSpPr>
          <p:cNvPr id="5" name="Date Placeholder 4"/>
          <p:cNvSpPr>
            <a:spLocks noGrp="1"/>
          </p:cNvSpPr>
          <p:nvPr>
            <p:ph type="dt" sz="half" idx="10"/>
          </p:nvPr>
        </p:nvSpPr>
        <p:spPr/>
        <p:txBody>
          <a:bodyPr/>
          <a:lstStyle/>
          <a:p>
            <a:fld id="{4B8BF79E-849E-9445-945A-4C69AC9B63E4}" type="datetimeFigureOut">
              <a:rPr lang="en-US" smtClean="0"/>
              <a:pPr/>
              <a:t>14-11-11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573F431-36FA-8249-8727-11D0B0345B70}" type="slidenum">
              <a:rPr lang="en-CA" smtClean="0"/>
              <a:pPr/>
              <a:t>‹#›</a:t>
            </a:fld>
            <a:endParaRPr lang="en-CA"/>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CA"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CA"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CA" smtClean="0"/>
              <a:t>Click to edit Master text styles</a:t>
            </a:r>
          </a:p>
        </p:txBody>
      </p:sp>
      <p:sp>
        <p:nvSpPr>
          <p:cNvPr id="7" name="Date Placeholder 6"/>
          <p:cNvSpPr>
            <a:spLocks noGrp="1"/>
          </p:cNvSpPr>
          <p:nvPr>
            <p:ph type="dt" sz="half" idx="10"/>
          </p:nvPr>
        </p:nvSpPr>
        <p:spPr/>
        <p:txBody>
          <a:bodyPr/>
          <a:lstStyle/>
          <a:p>
            <a:fld id="{4B8BF79E-849E-9445-945A-4C69AC9B63E4}" type="datetimeFigureOut">
              <a:rPr lang="en-US" smtClean="0"/>
              <a:pPr/>
              <a:t>14-11-11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4573F431-36FA-8249-8727-11D0B0345B70}" type="slidenum">
              <a:rPr lang="en-CA" smtClean="0"/>
              <a:pPr/>
              <a:t>‹#›</a:t>
            </a:fld>
            <a:endParaRPr lang="en-CA"/>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CA" smtClean="0"/>
              <a:t>Click to edit Master title style</a:t>
            </a:r>
            <a:endParaRPr kumimoji="0" lang="en-US"/>
          </a:p>
        </p:txBody>
      </p:sp>
      <p:sp>
        <p:nvSpPr>
          <p:cNvPr id="3" name="Date Placeholder 2"/>
          <p:cNvSpPr>
            <a:spLocks noGrp="1"/>
          </p:cNvSpPr>
          <p:nvPr>
            <p:ph type="dt" sz="half" idx="10"/>
          </p:nvPr>
        </p:nvSpPr>
        <p:spPr/>
        <p:txBody>
          <a:bodyPr/>
          <a:lstStyle/>
          <a:p>
            <a:fld id="{4B8BF79E-849E-9445-945A-4C69AC9B63E4}" type="datetimeFigureOut">
              <a:rPr lang="en-US" smtClean="0"/>
              <a:pPr/>
              <a:t>14-11-11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4573F431-36FA-8249-8727-11D0B0345B70}" type="slidenum">
              <a:rPr lang="en-CA" smtClean="0"/>
              <a:pPr/>
              <a:t>‹#›</a:t>
            </a:fld>
            <a:endParaRPr lang="en-CA"/>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8BF79E-849E-9445-945A-4C69AC9B63E4}" type="datetimeFigureOut">
              <a:rPr lang="en-US" smtClean="0"/>
              <a:pPr/>
              <a:t>14-11-11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4573F431-36FA-8249-8727-11D0B0345B70}" type="slidenum">
              <a:rPr lang="en-CA" smtClean="0"/>
              <a:pPr/>
              <a:t>‹#›</a:t>
            </a:fld>
            <a:endParaRPr lang="en-CA"/>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CA"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CA" smtClean="0"/>
              <a:t>Click to edit Master text styles</a:t>
            </a:r>
          </a:p>
        </p:txBody>
      </p:sp>
      <p:sp>
        <p:nvSpPr>
          <p:cNvPr id="5" name="Date Placeholder 4"/>
          <p:cNvSpPr>
            <a:spLocks noGrp="1"/>
          </p:cNvSpPr>
          <p:nvPr>
            <p:ph type="dt" sz="half" idx="10"/>
          </p:nvPr>
        </p:nvSpPr>
        <p:spPr/>
        <p:txBody>
          <a:bodyPr/>
          <a:lstStyle/>
          <a:p>
            <a:fld id="{4B8BF79E-849E-9445-945A-4C69AC9B63E4}" type="datetimeFigureOut">
              <a:rPr lang="en-US" smtClean="0"/>
              <a:pPr/>
              <a:t>14-11-11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573F431-36FA-8249-8727-11D0B0345B70}" type="slidenum">
              <a:rPr lang="en-CA" smtClean="0"/>
              <a:pPr/>
              <a:t>‹#›</a:t>
            </a:fld>
            <a:endParaRPr lang="en-CA"/>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CA"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CA"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CA" smtClean="0"/>
              <a:t>Click to edit Master text styles</a:t>
            </a:r>
          </a:p>
        </p:txBody>
      </p:sp>
      <p:sp>
        <p:nvSpPr>
          <p:cNvPr id="5" name="Date Placeholder 4"/>
          <p:cNvSpPr>
            <a:spLocks noGrp="1"/>
          </p:cNvSpPr>
          <p:nvPr>
            <p:ph type="dt" sz="half" idx="10"/>
          </p:nvPr>
        </p:nvSpPr>
        <p:spPr/>
        <p:txBody>
          <a:bodyPr/>
          <a:lstStyle/>
          <a:p>
            <a:fld id="{4B8BF79E-849E-9445-945A-4C69AC9B63E4}" type="datetimeFigureOut">
              <a:rPr lang="en-US" smtClean="0"/>
              <a:pPr/>
              <a:t>14-11-11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573F431-36FA-8249-8727-11D0B0345B70}" type="slidenum">
              <a:rPr lang="en-CA" smtClean="0"/>
              <a:pPr/>
              <a:t>‹#›</a:t>
            </a:fld>
            <a:endParaRPr lang="en-CA"/>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CA"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CA" smtClean="0"/>
              <a:t>Click to edit Master text styles</a:t>
            </a:r>
          </a:p>
          <a:p>
            <a:pPr lvl="1" eaLnBrk="1" latinLnBrk="0" hangingPunct="1"/>
            <a:r>
              <a:rPr kumimoji="0" lang="en-CA" smtClean="0"/>
              <a:t>Second level</a:t>
            </a:r>
          </a:p>
          <a:p>
            <a:pPr lvl="2" eaLnBrk="1" latinLnBrk="0" hangingPunct="1"/>
            <a:r>
              <a:rPr kumimoji="0" lang="en-CA" smtClean="0"/>
              <a:t>Third level</a:t>
            </a:r>
          </a:p>
          <a:p>
            <a:pPr lvl="3" eaLnBrk="1" latinLnBrk="0" hangingPunct="1"/>
            <a:r>
              <a:rPr kumimoji="0" lang="en-CA" smtClean="0"/>
              <a:t>Fourth level</a:t>
            </a:r>
          </a:p>
          <a:p>
            <a:pPr lvl="4" eaLnBrk="1" latinLnBrk="0" hangingPunct="1"/>
            <a:r>
              <a:rPr kumimoji="0" lang="en-CA"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4B8BF79E-849E-9445-945A-4C69AC9B63E4}" type="datetimeFigureOut">
              <a:rPr lang="en-US" smtClean="0"/>
              <a:pPr/>
              <a:t>14-11-11</a:t>
            </a:fld>
            <a:endParaRPr lang="en-CA"/>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CA"/>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4573F431-36FA-8249-8727-11D0B0345B70}" type="slidenum">
              <a:rPr lang="en-CA" smtClean="0"/>
              <a:pPr/>
              <a:t>‹#›</a:t>
            </a:fld>
            <a:endParaRPr lang="en-CA"/>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resume@griffincentre.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tvo@griffin-centre.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904068"/>
            <a:ext cx="6858000" cy="1066800"/>
          </a:xfrm>
        </p:spPr>
        <p:txBody>
          <a:bodyPr>
            <a:normAutofit/>
          </a:bodyPr>
          <a:lstStyle/>
          <a:p>
            <a:r>
              <a:rPr lang="en-US" dirty="0" smtClean="0"/>
              <a:t>Disability and Migration Politics</a:t>
            </a:r>
            <a:endParaRPr lang="en-CA" dirty="0"/>
          </a:p>
        </p:txBody>
      </p:sp>
      <p:sp>
        <p:nvSpPr>
          <p:cNvPr id="3" name="Subtitle 2"/>
          <p:cNvSpPr>
            <a:spLocks noGrp="1"/>
          </p:cNvSpPr>
          <p:nvPr>
            <p:ph type="body" idx="1"/>
          </p:nvPr>
        </p:nvSpPr>
        <p:spPr/>
        <p:txBody>
          <a:bodyPr>
            <a:normAutofit/>
          </a:bodyPr>
          <a:lstStyle/>
          <a:p>
            <a:r>
              <a:rPr lang="en-CA" dirty="0" smtClean="0"/>
              <a:t>Tess Vo</a:t>
            </a:r>
            <a:endParaRPr lang="en-CA" dirty="0" smtClean="0"/>
          </a:p>
          <a:p>
            <a:r>
              <a:rPr lang="en-CA" dirty="0" smtClean="0"/>
              <a:t>Nov 11, 2014</a:t>
            </a:r>
            <a:endParaRPr lang="en-C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bwMode="auto">
          <a:xfrm>
            <a:off x="1524000" y="274638"/>
            <a:ext cx="6477000" cy="792162"/>
          </a:xfrm>
          <a:noFill/>
          <a:ln>
            <a:miter lim="800000"/>
            <a:headEnd/>
            <a:tailEnd/>
          </a:ln>
        </p:spPr>
        <p:txBody>
          <a:bodyPr wrap="square" lIns="91440" tIns="45720" rIns="91440" bIns="45720" numCol="1" anchor="t" anchorCtr="0" compatLnSpc="1">
            <a:prstTxWarp prst="textNoShape">
              <a:avLst/>
            </a:prstTxWarp>
          </a:bodyPr>
          <a:lstStyle/>
          <a:p>
            <a:r>
              <a:rPr lang="en-CA" smtClean="0"/>
              <a:t>Self Advocacy </a:t>
            </a:r>
          </a:p>
        </p:txBody>
      </p:sp>
      <p:sp>
        <p:nvSpPr>
          <p:cNvPr id="3" name="Content Placeholder 2"/>
          <p:cNvSpPr>
            <a:spLocks noGrp="1"/>
          </p:cNvSpPr>
          <p:nvPr>
            <p:ph idx="1"/>
          </p:nvPr>
        </p:nvSpPr>
        <p:spPr>
          <a:xfrm>
            <a:off x="592418" y="1295400"/>
            <a:ext cx="8229600" cy="4525963"/>
          </a:xfrm>
        </p:spPr>
        <p:txBody>
          <a:bodyPr/>
          <a:lstStyle/>
          <a:p>
            <a:pPr marL="0" indent="0">
              <a:buFontTx/>
              <a:buNone/>
              <a:defRPr/>
            </a:pPr>
            <a:r>
              <a:rPr lang="en-US" sz="2000" b="1" dirty="0"/>
              <a:t>Compass youth define </a:t>
            </a:r>
            <a:r>
              <a:rPr lang="en-US" sz="2000" b="1" dirty="0" smtClean="0"/>
              <a:t>disability: </a:t>
            </a:r>
          </a:p>
          <a:p>
            <a:pPr marL="0" indent="0">
              <a:buFontTx/>
              <a:buNone/>
              <a:defRPr/>
            </a:pPr>
            <a:endParaRPr lang="en-US" sz="2000" dirty="0"/>
          </a:p>
          <a:p>
            <a:pPr>
              <a:defRPr/>
            </a:pPr>
            <a:r>
              <a:rPr lang="en-US" sz="2000" dirty="0"/>
              <a:t>Something you’re born with</a:t>
            </a:r>
          </a:p>
          <a:p>
            <a:pPr>
              <a:defRPr/>
            </a:pPr>
            <a:r>
              <a:rPr lang="en-US" sz="2000" dirty="0"/>
              <a:t>Something that somebody labels you as having </a:t>
            </a:r>
          </a:p>
          <a:p>
            <a:pPr>
              <a:defRPr/>
            </a:pPr>
            <a:r>
              <a:rPr lang="en-US" sz="2000" dirty="0"/>
              <a:t>A mind frame (a way of thinking)</a:t>
            </a:r>
          </a:p>
          <a:p>
            <a:pPr>
              <a:defRPr/>
            </a:pPr>
            <a:r>
              <a:rPr lang="en-US" sz="2000" dirty="0"/>
              <a:t>People think that you’re dumber or slower than others but they don’t understand that having an intellectual disability can make you stronger or wiser in other places</a:t>
            </a:r>
          </a:p>
          <a:p>
            <a:pPr>
              <a:defRPr/>
            </a:pPr>
            <a:r>
              <a:rPr lang="en-US" sz="2000" dirty="0"/>
              <a:t>Living with stereotypes as well as also being queer </a:t>
            </a:r>
          </a:p>
          <a:p>
            <a:pPr>
              <a:defRPr/>
            </a:pPr>
            <a:r>
              <a:rPr lang="en-US" sz="2000" dirty="0"/>
              <a:t>People think you cannot have a regular life or partner</a:t>
            </a:r>
          </a:p>
          <a:p>
            <a:pPr>
              <a:defRPr/>
            </a:pPr>
            <a:r>
              <a:rPr lang="en-US" sz="2000" dirty="0"/>
              <a:t>Sometimes it’s shameful and a secret that you don’t want people to know</a:t>
            </a:r>
          </a:p>
          <a:p>
            <a:pPr>
              <a:defRPr/>
            </a:pPr>
            <a:endParaRPr lang="en-US" dirty="0"/>
          </a:p>
        </p:txBody>
      </p:sp>
    </p:spTree>
    <p:extLst>
      <p:ext uri="{BB962C8B-B14F-4D97-AF65-F5344CB8AC3E}">
        <p14:creationId xmlns:p14="http://schemas.microsoft.com/office/powerpoint/2010/main" val="11250861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0236" y="2329805"/>
            <a:ext cx="8229600" cy="990600"/>
          </a:xfrm>
        </p:spPr>
        <p:txBody>
          <a:bodyPr/>
          <a:lstStyle/>
          <a:p>
            <a:r>
              <a:rPr lang="en-US" dirty="0" smtClean="0"/>
              <a:t>Disability and Migration</a:t>
            </a:r>
            <a:endParaRPr lang="en-US" dirty="0"/>
          </a:p>
        </p:txBody>
      </p:sp>
      <p:sp>
        <p:nvSpPr>
          <p:cNvPr id="3" name="Content Placeholder 2"/>
          <p:cNvSpPr>
            <a:spLocks noGrp="1"/>
          </p:cNvSpPr>
          <p:nvPr>
            <p:ph sz="quarter" idx="1"/>
          </p:nvPr>
        </p:nvSpPr>
        <p:spPr/>
        <p:txBody>
          <a:bodyPr/>
          <a:lstStyle/>
          <a:p>
            <a:endParaRPr lang="en-US" dirty="0" smtClean="0"/>
          </a:p>
          <a:p>
            <a:endParaRPr lang="en-US" dirty="0"/>
          </a:p>
        </p:txBody>
      </p:sp>
    </p:spTree>
    <p:extLst>
      <p:ext uri="{BB962C8B-B14F-4D97-AF65-F5344CB8AC3E}">
        <p14:creationId xmlns:p14="http://schemas.microsoft.com/office/powerpoint/2010/main" val="3744248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3"/>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val="169340339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r>
              <a:rPr lang="en-CA" smtClean="0"/>
              <a:t>How to be an Ally</a:t>
            </a:r>
          </a:p>
        </p:txBody>
      </p:sp>
      <p:sp>
        <p:nvSpPr>
          <p:cNvPr id="3" name="Content Placeholder 2"/>
          <p:cNvSpPr>
            <a:spLocks noGrp="1"/>
          </p:cNvSpPr>
          <p:nvPr>
            <p:ph idx="1"/>
          </p:nvPr>
        </p:nvSpPr>
        <p:spPr>
          <a:xfrm>
            <a:off x="914400" y="1066800"/>
            <a:ext cx="8229600" cy="5105400"/>
          </a:xfrm>
        </p:spPr>
        <p:txBody>
          <a:bodyPr>
            <a:normAutofit/>
          </a:bodyPr>
          <a:lstStyle/>
          <a:p>
            <a:pPr>
              <a:defRPr/>
            </a:pPr>
            <a:r>
              <a:rPr lang="en-US" dirty="0" smtClean="0"/>
              <a:t>Be flexible in all aspects of your work</a:t>
            </a:r>
          </a:p>
          <a:p>
            <a:pPr lvl="1">
              <a:defRPr/>
            </a:pPr>
            <a:r>
              <a:rPr lang="en-US" dirty="0" smtClean="0"/>
              <a:t>This might mean being flexible around your scheduling, length of time you plan on spending with someone, problem solving, rules etc.</a:t>
            </a:r>
          </a:p>
          <a:p>
            <a:pPr>
              <a:defRPr/>
            </a:pPr>
            <a:r>
              <a:rPr lang="en-US" dirty="0" smtClean="0"/>
              <a:t>Be consistent </a:t>
            </a:r>
            <a:endParaRPr lang="en-US" dirty="0" smtClean="0"/>
          </a:p>
          <a:p>
            <a:pPr>
              <a:defRPr/>
            </a:pPr>
            <a:r>
              <a:rPr lang="en-US" dirty="0" smtClean="0"/>
              <a:t>Don’t </a:t>
            </a:r>
            <a:r>
              <a:rPr lang="en-US" dirty="0" smtClean="0"/>
              <a:t>pity individuals with disabilities; action is important, work </a:t>
            </a:r>
            <a:r>
              <a:rPr lang="en-US" dirty="0" smtClean="0"/>
              <a:t>together</a:t>
            </a:r>
            <a:endParaRPr lang="en-US" dirty="0" smtClean="0"/>
          </a:p>
          <a:p>
            <a:pPr>
              <a:defRPr/>
            </a:pPr>
            <a:r>
              <a:rPr lang="en-US" dirty="0" smtClean="0"/>
              <a:t>Use clear </a:t>
            </a:r>
            <a:r>
              <a:rPr lang="en-US" dirty="0" smtClean="0"/>
              <a:t>communication</a:t>
            </a:r>
            <a:endParaRPr lang="en-US" dirty="0" smtClean="0"/>
          </a:p>
        </p:txBody>
      </p:sp>
    </p:spTree>
    <p:extLst>
      <p:ext uri="{BB962C8B-B14F-4D97-AF65-F5344CB8AC3E}">
        <p14:creationId xmlns:p14="http://schemas.microsoft.com/office/powerpoint/2010/main" val="3128357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r>
              <a:rPr lang="en-CA" smtClean="0"/>
              <a:t>How to be an Ally</a:t>
            </a:r>
          </a:p>
        </p:txBody>
      </p:sp>
      <p:sp>
        <p:nvSpPr>
          <p:cNvPr id="40963" name="Rectangle 3"/>
          <p:cNvSpPr>
            <a:spLocks noGrp="1" noChangeArrowheads="1"/>
          </p:cNvSpPr>
          <p:nvPr>
            <p:ph idx="1"/>
          </p:nvPr>
        </p:nvSpPr>
        <p:spPr>
          <a:xfrm>
            <a:off x="912813" y="1219200"/>
            <a:ext cx="8229600" cy="4525963"/>
          </a:xfrm>
        </p:spPr>
        <p:txBody>
          <a:bodyPr/>
          <a:lstStyle/>
          <a:p>
            <a:pPr eaLnBrk="1" hangingPunct="1">
              <a:defRPr/>
            </a:pPr>
            <a:r>
              <a:rPr lang="en-US" sz="2000" dirty="0" smtClean="0"/>
              <a:t>DON’T MAKE ASSUMPTIONS ON AN INDIVIDUALS ABILITES: don’t assume what a person’s ability may or may not be. Do not assume if they are “high” functioning or “low” functioning. Also don’t assume what someone’s abilities are based on stereotypes or assumptions. </a:t>
            </a:r>
          </a:p>
          <a:p>
            <a:pPr marL="0" indent="0" eaLnBrk="1" hangingPunct="1">
              <a:buFontTx/>
              <a:buNone/>
              <a:defRPr/>
            </a:pPr>
            <a:endParaRPr lang="en-US" sz="2000" dirty="0" smtClean="0"/>
          </a:p>
          <a:p>
            <a:pPr eaLnBrk="1" hangingPunct="1">
              <a:defRPr/>
            </a:pPr>
            <a:r>
              <a:rPr lang="en-US" sz="2000" dirty="0" smtClean="0"/>
              <a:t>DON'T "OUT" PEOPLE. Do not force anyone to disclose their personal identities. Do not force them to disclose the labels that have been placed on them or their disabilities. Also, if you know that someone has a disability or a label, do not assume that you may tell anyone else. Be sensitive to the fact that some people are "out" in some areas of their lives, but not in others.</a:t>
            </a:r>
          </a:p>
          <a:p>
            <a:pPr marL="0" indent="0">
              <a:buFont typeface="Wingdings" pitchFamily="2" charset="2"/>
              <a:buNone/>
              <a:defRPr/>
            </a:pPr>
            <a:endParaRPr lang="en-US" sz="2000" dirty="0" smtClean="0"/>
          </a:p>
        </p:txBody>
      </p:sp>
    </p:spTree>
    <p:extLst>
      <p:ext uri="{BB962C8B-B14F-4D97-AF65-F5344CB8AC3E}">
        <p14:creationId xmlns:p14="http://schemas.microsoft.com/office/powerpoint/2010/main" val="401867485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r>
              <a:rPr lang="en-CA" smtClean="0"/>
              <a:t>How to be an Ally</a:t>
            </a:r>
          </a:p>
        </p:txBody>
      </p:sp>
      <p:sp>
        <p:nvSpPr>
          <p:cNvPr id="24579" name="Content Placeholder 2"/>
          <p:cNvSpPr>
            <a:spLocks noGrp="1"/>
          </p:cNvSpPr>
          <p:nvPr>
            <p:ph idx="1"/>
          </p:nvPr>
        </p:nvSpPr>
        <p:spPr>
          <a:xfrm>
            <a:off x="898525" y="1295400"/>
            <a:ext cx="8229600" cy="4525963"/>
          </a:xfrm>
        </p:spPr>
        <p:txBody>
          <a:bodyPr/>
          <a:lstStyle/>
          <a:p>
            <a:pPr eaLnBrk="1" hangingPunct="1">
              <a:lnSpc>
                <a:spcPct val="90000"/>
              </a:lnSpc>
              <a:defRPr/>
            </a:pPr>
            <a:r>
              <a:rPr lang="en-US" sz="2000" dirty="0" smtClean="0"/>
              <a:t>EDUCATE YOURSELF. If there are things you don't know or understand about disability issues, do some research, ask questions or contact a group that deals with these issues.</a:t>
            </a:r>
          </a:p>
          <a:p>
            <a:pPr eaLnBrk="1" hangingPunct="1">
              <a:lnSpc>
                <a:spcPct val="90000"/>
              </a:lnSpc>
              <a:defRPr/>
            </a:pPr>
            <a:endParaRPr lang="en-US" sz="2000" dirty="0" smtClean="0"/>
          </a:p>
          <a:p>
            <a:pPr eaLnBrk="1" hangingPunct="1">
              <a:lnSpc>
                <a:spcPct val="90000"/>
              </a:lnSpc>
              <a:defRPr/>
            </a:pPr>
            <a:r>
              <a:rPr lang="en-US" sz="2000" dirty="0" smtClean="0"/>
              <a:t>DISPLAY DISABILITY POSITIVE RESOURCES. Brochures and pamphlets about disability issues are visual indicators that a space is positive and welcoming. </a:t>
            </a:r>
          </a:p>
          <a:p>
            <a:pPr eaLnBrk="1" hangingPunct="1">
              <a:lnSpc>
                <a:spcPct val="90000"/>
              </a:lnSpc>
              <a:defRPr/>
            </a:pPr>
            <a:endParaRPr lang="en-US" sz="2000" dirty="0" smtClean="0"/>
          </a:p>
          <a:p>
            <a:pPr eaLnBrk="1" hangingPunct="1">
              <a:lnSpc>
                <a:spcPct val="90000"/>
              </a:lnSpc>
              <a:defRPr/>
            </a:pPr>
            <a:r>
              <a:rPr lang="en-US" sz="2000" dirty="0" smtClean="0"/>
              <a:t>TALK ABOUT DIVERSITY. Maintain an inclusive group, classroom, living or workspace by talking openly and respectfully about disability issues when they come up. Treat these issues as you would any other issue. </a:t>
            </a:r>
          </a:p>
          <a:p>
            <a:pPr marL="0" indent="0" eaLnBrk="1" hangingPunct="1">
              <a:lnSpc>
                <a:spcPct val="90000"/>
              </a:lnSpc>
              <a:buFontTx/>
              <a:buNone/>
              <a:defRPr/>
            </a:pPr>
            <a:endParaRPr lang="en-US" sz="2000" dirty="0" smtClean="0"/>
          </a:p>
          <a:p>
            <a:pPr eaLnBrk="1" hangingPunct="1">
              <a:lnSpc>
                <a:spcPct val="90000"/>
              </a:lnSpc>
              <a:defRPr/>
            </a:pPr>
            <a:r>
              <a:rPr lang="en-US" sz="2000" dirty="0" smtClean="0"/>
              <a:t>Advocate for universal design</a:t>
            </a:r>
          </a:p>
          <a:p>
            <a:pPr>
              <a:defRPr/>
            </a:pPr>
            <a:endParaRPr lang="en-CA" sz="2000" dirty="0" smtClean="0"/>
          </a:p>
        </p:txBody>
      </p:sp>
    </p:spTree>
    <p:extLst>
      <p:ext uri="{BB962C8B-B14F-4D97-AF65-F5344CB8AC3E}">
        <p14:creationId xmlns:p14="http://schemas.microsoft.com/office/powerpoint/2010/main" val="89740068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0236" y="2329805"/>
            <a:ext cx="8229600" cy="990600"/>
          </a:xfrm>
        </p:spPr>
        <p:txBody>
          <a:bodyPr/>
          <a:lstStyle/>
          <a:p>
            <a:r>
              <a:rPr lang="en-US" dirty="0" smtClean="0"/>
              <a:t>Job Posting</a:t>
            </a:r>
            <a:endParaRPr lang="en-US" dirty="0"/>
          </a:p>
        </p:txBody>
      </p:sp>
      <p:sp>
        <p:nvSpPr>
          <p:cNvPr id="3" name="Content Placeholder 2"/>
          <p:cNvSpPr>
            <a:spLocks noGrp="1"/>
          </p:cNvSpPr>
          <p:nvPr>
            <p:ph sz="quarter" idx="1"/>
          </p:nvPr>
        </p:nvSpPr>
        <p:spPr/>
        <p:txBody>
          <a:bodyPr/>
          <a:lstStyle/>
          <a:p>
            <a:endParaRPr lang="en-US" dirty="0" smtClean="0"/>
          </a:p>
          <a:p>
            <a:pPr algn="ctr"/>
            <a:endParaRPr lang="en-US" dirty="0"/>
          </a:p>
        </p:txBody>
      </p:sp>
    </p:spTree>
    <p:extLst>
      <p:ext uri="{BB962C8B-B14F-4D97-AF65-F5344CB8AC3E}">
        <p14:creationId xmlns:p14="http://schemas.microsoft.com/office/powerpoint/2010/main" val="16742228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0403" y="211169"/>
            <a:ext cx="8682160" cy="6463309"/>
          </a:xfrm>
          <a:prstGeom prst="rect">
            <a:avLst/>
          </a:prstGeom>
          <a:ln>
            <a:solidFill>
              <a:srgbClr val="FFFF00"/>
            </a:solidFill>
          </a:ln>
        </p:spPr>
        <p:txBody>
          <a:bodyPr wrap="square">
            <a:spAutoFit/>
          </a:bodyPr>
          <a:lstStyle/>
          <a:p>
            <a:r>
              <a:rPr lang="en-US" dirty="0"/>
              <a:t>** One Full-time contract position with Griffin Centre's reachOUT program **</a:t>
            </a:r>
          </a:p>
          <a:p>
            <a:r>
              <a:rPr lang="en-US" dirty="0"/>
              <a:t> </a:t>
            </a:r>
          </a:p>
          <a:p>
            <a:r>
              <a:rPr lang="en-US" dirty="0"/>
              <a:t>At Griffin Centre, we assist over 2,500 people each year to recognize their strengths, achieve their goals and improve their lives. Griffin Centre promotes positive change for vulnerable youth and adults with mental health challenges and/or developmental disabilities and their families. We are dedicated to delivering innovative services and developing creative partnerships that enhance lives and communities</a:t>
            </a:r>
            <a:r>
              <a:rPr lang="en-US" dirty="0" smtClean="0"/>
              <a:t>.</a:t>
            </a:r>
            <a:endParaRPr lang="en-US" dirty="0"/>
          </a:p>
          <a:p>
            <a:r>
              <a:rPr lang="en-US" dirty="0"/>
              <a:t> </a:t>
            </a:r>
          </a:p>
          <a:p>
            <a:r>
              <a:rPr lang="en-US" dirty="0"/>
              <a:t>The Position…</a:t>
            </a:r>
          </a:p>
          <a:p>
            <a:r>
              <a:rPr lang="en-US" dirty="0"/>
              <a:t> </a:t>
            </a:r>
            <a:endParaRPr lang="en-US" b="1" dirty="0"/>
          </a:p>
          <a:p>
            <a:r>
              <a:rPr lang="en-US" b="1" dirty="0"/>
              <a:t>Griffin Centre’s reachOUT Newcomer Network (RNN) is a program for newcomer youth and adults of </a:t>
            </a:r>
            <a:r>
              <a:rPr lang="en-US" b="1" dirty="0" err="1"/>
              <a:t>colour</a:t>
            </a:r>
            <a:r>
              <a:rPr lang="en-US" b="1" dirty="0"/>
              <a:t>, with a focus on serving lesbian, gay, bisexual, transgender, queer and questioning (LGBTQ) newcomers and newcomers with disabilities. </a:t>
            </a:r>
            <a:r>
              <a:rPr lang="en-US" dirty="0"/>
              <a:t>This innovative program is focused on increasing service access for newcomer communities across Toronto by providing integrated settlement services including referrals, group supports, case management, solution-focused </a:t>
            </a:r>
            <a:r>
              <a:rPr lang="en-US" dirty="0" err="1"/>
              <a:t>counselling</a:t>
            </a:r>
            <a:r>
              <a:rPr lang="en-US" dirty="0"/>
              <a:t> and service bridging. We are currently seeking one full-time Project Coordinator/Settlement Worker who is sensitive to the cultural factors and needs in the lives of newcomers or government-assisted refugees, inclusive of LGBTQ community members.</a:t>
            </a:r>
          </a:p>
          <a:p>
            <a:r>
              <a:rPr lang="en-US" dirty="0"/>
              <a:t>This position is a contract, from November 17, 2014 to March 31, 2015 with possibility of renewal based on funding.</a:t>
            </a:r>
          </a:p>
          <a:p>
            <a:r>
              <a:rPr lang="en-US" dirty="0"/>
              <a:t> </a:t>
            </a:r>
          </a:p>
          <a:p>
            <a:r>
              <a:rPr lang="en-US" dirty="0"/>
              <a:t> </a:t>
            </a:r>
          </a:p>
        </p:txBody>
      </p:sp>
    </p:spTree>
    <p:extLst>
      <p:ext uri="{BB962C8B-B14F-4D97-AF65-F5344CB8AC3E}">
        <p14:creationId xmlns:p14="http://schemas.microsoft.com/office/powerpoint/2010/main" val="31310354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3908" y="181450"/>
            <a:ext cx="8675975" cy="5355313"/>
          </a:xfrm>
          <a:prstGeom prst="rect">
            <a:avLst/>
          </a:prstGeom>
        </p:spPr>
        <p:txBody>
          <a:bodyPr wrap="square">
            <a:spAutoFit/>
          </a:bodyPr>
          <a:lstStyle/>
          <a:p>
            <a:r>
              <a:rPr lang="en-US" dirty="0"/>
              <a:t>The major position responsibilities include:</a:t>
            </a:r>
          </a:p>
          <a:p>
            <a:r>
              <a:rPr lang="en-US" dirty="0"/>
              <a:t> </a:t>
            </a:r>
          </a:p>
          <a:p>
            <a:r>
              <a:rPr lang="en-US" dirty="0"/>
              <a:t>•  </a:t>
            </a:r>
            <a:r>
              <a:rPr lang="en-US" i="1" dirty="0"/>
              <a:t>Project Development and Coordination:</a:t>
            </a:r>
            <a:r>
              <a:rPr lang="en-US" dirty="0"/>
              <a:t> Coordinate the development and implementation of RNN services and activities in collaboration with the project team, reachOUT Program Supervisor and relevant stakeholders. This includes creating work plans and identifying settlement service initiative innovations that are responsive to evolving community needs as well as those of the settlement and mental health system in Ontario.</a:t>
            </a:r>
          </a:p>
          <a:p>
            <a:r>
              <a:rPr lang="en-US" dirty="0"/>
              <a:t> </a:t>
            </a:r>
          </a:p>
          <a:p>
            <a:r>
              <a:rPr lang="en-US" dirty="0"/>
              <a:t>•  </a:t>
            </a:r>
            <a:r>
              <a:rPr lang="en-US" i="1" dirty="0"/>
              <a:t>Provision of Settlement Services:</a:t>
            </a:r>
            <a:r>
              <a:rPr lang="en-US" dirty="0"/>
              <a:t> Provide settlement support including case management, referral and solution focused counseling to newcomers and their families, especially LGBTQ and disabled newcomers, from diverse cultural backgrounds; manage a caseload of clients and ensure that written documentation for each file is consistently up to date; ensuring that the support provided to clients works within a client-centered, anti-oppressive, culturally responsive, youth engagement, </a:t>
            </a:r>
            <a:r>
              <a:rPr lang="en-US" b="1" dirty="0"/>
              <a:t>critical disability </a:t>
            </a:r>
            <a:r>
              <a:rPr lang="en-US" dirty="0"/>
              <a:t>and community development framework; enhance and increase the effective contributions of newcomers in organizations and communities across the GTA. Provide coordination to team of two Settlement/Outreach Workers in the provision of individual settlement services.</a:t>
            </a:r>
          </a:p>
          <a:p>
            <a:r>
              <a:rPr lang="en-US" dirty="0"/>
              <a:t> </a:t>
            </a:r>
          </a:p>
          <a:p>
            <a:endParaRPr lang="en-US" dirty="0"/>
          </a:p>
        </p:txBody>
      </p:sp>
    </p:spTree>
    <p:extLst>
      <p:ext uri="{BB962C8B-B14F-4D97-AF65-F5344CB8AC3E}">
        <p14:creationId xmlns:p14="http://schemas.microsoft.com/office/powerpoint/2010/main" val="2430843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4218" y="0"/>
            <a:ext cx="4572000" cy="646331"/>
          </a:xfrm>
          <a:prstGeom prst="rect">
            <a:avLst/>
          </a:prstGeom>
        </p:spPr>
        <p:txBody>
          <a:bodyPr>
            <a:spAutoFit/>
          </a:bodyPr>
          <a:lstStyle/>
          <a:p>
            <a:r>
              <a:rPr lang="en-US" dirty="0"/>
              <a:t>Your Qualifications...</a:t>
            </a:r>
          </a:p>
          <a:p>
            <a:r>
              <a:rPr lang="en-US" dirty="0"/>
              <a:t> </a:t>
            </a:r>
            <a:endParaRPr lang="en-US" dirty="0"/>
          </a:p>
        </p:txBody>
      </p:sp>
      <p:sp>
        <p:nvSpPr>
          <p:cNvPr id="5" name="Rectangle 4"/>
          <p:cNvSpPr/>
          <p:nvPr/>
        </p:nvSpPr>
        <p:spPr>
          <a:xfrm>
            <a:off x="224218" y="477486"/>
            <a:ext cx="8715665" cy="6186310"/>
          </a:xfrm>
          <a:prstGeom prst="rect">
            <a:avLst/>
          </a:prstGeom>
        </p:spPr>
        <p:txBody>
          <a:bodyPr wrap="square">
            <a:spAutoFit/>
          </a:bodyPr>
          <a:lstStyle/>
          <a:p>
            <a:r>
              <a:rPr lang="en-US" b="1" dirty="0"/>
              <a:t>A strengths-based, harm reduction, critical disability, anti-racism/anti-oppression, sex positive, </a:t>
            </a:r>
            <a:r>
              <a:rPr lang="en-US" b="1" dirty="0" err="1"/>
              <a:t>transpositive</a:t>
            </a:r>
            <a:r>
              <a:rPr lang="en-US" b="1" dirty="0"/>
              <a:t> and youth engagement philosophy of service provision and a belief in the self-determination of service users;</a:t>
            </a:r>
          </a:p>
          <a:p>
            <a:r>
              <a:rPr lang="en-US" b="1" dirty="0"/>
              <a:t> </a:t>
            </a:r>
          </a:p>
          <a:p>
            <a:r>
              <a:rPr lang="en-US" dirty="0"/>
              <a:t>•  </a:t>
            </a:r>
            <a:r>
              <a:rPr lang="en-US" dirty="0" smtClean="0"/>
              <a:t>•</a:t>
            </a:r>
            <a:r>
              <a:rPr lang="en-US" dirty="0"/>
              <a:t>  Above-average oral and written communication skills including report writing, excellent organizational abilities and time management;</a:t>
            </a:r>
          </a:p>
          <a:p>
            <a:r>
              <a:rPr lang="en-US" dirty="0"/>
              <a:t> </a:t>
            </a:r>
          </a:p>
          <a:p>
            <a:r>
              <a:rPr lang="en-US" dirty="0"/>
              <a:t>•   Knowledge of employment and social services for newcomers in Toronto and surrounding areas;</a:t>
            </a:r>
          </a:p>
          <a:p>
            <a:r>
              <a:rPr lang="en-US" dirty="0"/>
              <a:t>  </a:t>
            </a:r>
          </a:p>
          <a:p>
            <a:r>
              <a:rPr lang="en-US" dirty="0"/>
              <a:t>•  Fluency in Kiswahili, Yoruba, Igbo, Somali, </a:t>
            </a:r>
            <a:r>
              <a:rPr lang="en-US" dirty="0" err="1"/>
              <a:t>Twi</a:t>
            </a:r>
            <a:r>
              <a:rPr lang="en-US" dirty="0"/>
              <a:t>, Tigrinya, French, Tagalog or American Sign Language is an asset;</a:t>
            </a:r>
          </a:p>
          <a:p>
            <a:r>
              <a:rPr lang="en-US" dirty="0"/>
              <a:t> </a:t>
            </a:r>
          </a:p>
          <a:p>
            <a:r>
              <a:rPr lang="en-US" dirty="0"/>
              <a:t>•  </a:t>
            </a:r>
            <a:r>
              <a:rPr lang="en-US" b="1" dirty="0"/>
              <a:t>Lived experiences of homophobia, </a:t>
            </a:r>
            <a:r>
              <a:rPr lang="en-US" b="1" dirty="0" err="1"/>
              <a:t>transphobia</a:t>
            </a:r>
            <a:r>
              <a:rPr lang="en-US" b="1" dirty="0"/>
              <a:t>, anti-black racism and/or </a:t>
            </a:r>
            <a:r>
              <a:rPr lang="en-US" b="1" dirty="0" err="1"/>
              <a:t>ableism</a:t>
            </a:r>
            <a:r>
              <a:rPr lang="en-US" b="1" dirty="0"/>
              <a:t> and personal connection to queer and trans communities of </a:t>
            </a:r>
            <a:r>
              <a:rPr lang="en-US" b="1" dirty="0" err="1"/>
              <a:t>colour</a:t>
            </a:r>
            <a:r>
              <a:rPr lang="en-US" b="1" dirty="0"/>
              <a:t>, including newcomer and disability community are considered assets</a:t>
            </a:r>
            <a:r>
              <a:rPr lang="en-US" b="1" dirty="0" smtClean="0"/>
              <a:t>.</a:t>
            </a:r>
            <a:endParaRPr lang="en-US" b="1" dirty="0"/>
          </a:p>
          <a:p>
            <a:r>
              <a:rPr lang="en-US" dirty="0"/>
              <a:t> </a:t>
            </a:r>
          </a:p>
          <a:p>
            <a:r>
              <a:rPr lang="en-US" dirty="0"/>
              <a:t>To </a:t>
            </a:r>
            <a:r>
              <a:rPr lang="en-US" dirty="0" smtClean="0"/>
              <a:t>Apply…</a:t>
            </a:r>
            <a:endParaRPr lang="en-US" dirty="0"/>
          </a:p>
          <a:p>
            <a:r>
              <a:rPr lang="en-US" dirty="0"/>
              <a:t>If you have the above qualifications and are ready to make a difference, please email your cover letter and resume to </a:t>
            </a:r>
            <a:r>
              <a:rPr lang="en-US" u="sng" dirty="0">
                <a:hlinkClick r:id="rId2"/>
              </a:rPr>
              <a:t>resume@griffincentre.org  by October 31, 2014. Please quote file # 34-14.</a:t>
            </a:r>
          </a:p>
          <a:p>
            <a:r>
              <a:rPr lang="en-US" dirty="0"/>
              <a:t> </a:t>
            </a:r>
            <a:endParaRPr lang="en-US" dirty="0"/>
          </a:p>
        </p:txBody>
      </p:sp>
    </p:spTree>
    <p:extLst>
      <p:ext uri="{BB962C8B-B14F-4D97-AF65-F5344CB8AC3E}">
        <p14:creationId xmlns:p14="http://schemas.microsoft.com/office/powerpoint/2010/main" val="3759963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r>
              <a:rPr lang="en-CA" smtClean="0"/>
              <a:t>Griffin Centre</a:t>
            </a:r>
          </a:p>
        </p:txBody>
      </p:sp>
      <p:sp>
        <p:nvSpPr>
          <p:cNvPr id="3" name="Content Placeholder 2"/>
          <p:cNvSpPr>
            <a:spLocks noGrp="1"/>
          </p:cNvSpPr>
          <p:nvPr>
            <p:ph idx="1"/>
          </p:nvPr>
        </p:nvSpPr>
        <p:spPr>
          <a:xfrm>
            <a:off x="1219200" y="1295400"/>
            <a:ext cx="7467600" cy="4373563"/>
          </a:xfrm>
        </p:spPr>
        <p:txBody>
          <a:bodyPr wrap="square" lIns="91440" tIns="45720" rIns="91440" bIns="45720" numCol="1" anchor="t" anchorCtr="0" compatLnSpc="1">
            <a:prstTxWarp prst="textNoShape">
              <a:avLst/>
            </a:prstTxWarp>
            <a:normAutofit/>
          </a:bodyPr>
          <a:lstStyle/>
          <a:p>
            <a:pPr marL="273050" indent="-273050">
              <a:lnSpc>
                <a:spcPct val="90000"/>
              </a:lnSpc>
            </a:pPr>
            <a:r>
              <a:rPr lang="en-CA" sz="2400" smtClean="0"/>
              <a:t>Griffin Centre is a non-profit charitable mental health agency providing flexible and accessible services to youth, adults and their families</a:t>
            </a:r>
          </a:p>
          <a:p>
            <a:pPr marL="273050" indent="-273050">
              <a:lnSpc>
                <a:spcPct val="90000"/>
              </a:lnSpc>
              <a:buFont typeface="Wingdings" pitchFamily="2" charset="2"/>
              <a:buNone/>
            </a:pPr>
            <a:endParaRPr lang="en-CA" sz="2400" smtClean="0"/>
          </a:p>
          <a:p>
            <a:pPr marL="273050" indent="-273050">
              <a:lnSpc>
                <a:spcPct val="90000"/>
              </a:lnSpc>
            </a:pPr>
            <a:r>
              <a:rPr lang="en-CA" sz="2400" smtClean="0"/>
              <a:t>Our mission is to promote positive change for vulnerable youth and adults with mental health challenges and/or developmental disabilities and their families</a:t>
            </a:r>
          </a:p>
          <a:p>
            <a:pPr marL="273050" indent="-273050">
              <a:lnSpc>
                <a:spcPct val="90000"/>
              </a:lnSpc>
              <a:buFont typeface="Wingdings" pitchFamily="2" charset="2"/>
              <a:buNone/>
            </a:pPr>
            <a:endParaRPr lang="en-CA" sz="2400" smtClean="0"/>
          </a:p>
          <a:p>
            <a:pPr marL="273050" indent="-273050">
              <a:lnSpc>
                <a:spcPct val="90000"/>
              </a:lnSpc>
            </a:pPr>
            <a:r>
              <a:rPr lang="en-CA" sz="2400" smtClean="0"/>
              <a:t>We are dedicated to delivering innovative services and developing creative partnerships that enhance lives and communities</a:t>
            </a:r>
          </a:p>
        </p:txBody>
      </p:sp>
    </p:spTree>
    <p:extLst>
      <p:ext uri="{BB962C8B-B14F-4D97-AF65-F5344CB8AC3E}">
        <p14:creationId xmlns:p14="http://schemas.microsoft.com/office/powerpoint/2010/main" val="122462878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Closing</a:t>
            </a:r>
            <a:endParaRPr lang="en-CA" dirty="0"/>
          </a:p>
        </p:txBody>
      </p:sp>
      <p:sp>
        <p:nvSpPr>
          <p:cNvPr id="4" name="Rectangle 3"/>
          <p:cNvSpPr txBox="1">
            <a:spLocks noChangeArrowheads="1"/>
          </p:cNvSpPr>
          <p:nvPr/>
        </p:nvSpPr>
        <p:spPr>
          <a:xfrm>
            <a:off x="1187624" y="1412776"/>
            <a:ext cx="8748712" cy="4856162"/>
          </a:xfrm>
          <a:prstGeom prst="rect">
            <a:avLst/>
          </a:prstGeom>
        </p:spPr>
        <p:txBody>
          <a:bodyPr vert="horz"/>
          <a:lstStyle/>
          <a:p>
            <a:pPr marL="342900" marR="0" lvl="0" indent="-342900" algn="l" defTabSz="914400" rtl="0" eaLnBrk="1" fontAlgn="base" latinLnBrk="0" hangingPunct="1">
              <a:lnSpc>
                <a:spcPct val="90000"/>
              </a:lnSpc>
              <a:spcBef>
                <a:spcPct val="20000"/>
              </a:spcBef>
              <a:spcAft>
                <a:spcPct val="0"/>
              </a:spcAft>
              <a:buClrTx/>
              <a:buSzTx/>
              <a:buFontTx/>
              <a:buChar char="•"/>
              <a:tabLst/>
              <a:defRPr/>
            </a:pPr>
            <a:endParaRPr kumimoji="0" lang="en-US" sz="2300" b="0" i="0" u="none" strike="noStrike" kern="0" cap="none" spc="0" normalizeH="0" baseline="0" noProof="0" dirty="0" smtClean="0">
              <a:ln>
                <a:noFill/>
              </a:ln>
              <a:solidFill>
                <a:schemeClr val="tx1"/>
              </a:solidFill>
              <a:effectLst/>
              <a:uLnTx/>
              <a:uFillTx/>
              <a:latin typeface="+mn-lt"/>
              <a:ea typeface="MS PGothic" pitchFamily="34" charset="-128"/>
              <a:cs typeface="+mn-cs"/>
            </a:endParaRPr>
          </a:p>
          <a:p>
            <a:pPr marL="342900" marR="0" lvl="0" indent="-342900" algn="l" defTabSz="914400" rtl="0" eaLnBrk="1" fontAlgn="base" latinLnBrk="0" hangingPunct="1">
              <a:lnSpc>
                <a:spcPct val="90000"/>
              </a:lnSpc>
              <a:spcBef>
                <a:spcPct val="20000"/>
              </a:spcBef>
              <a:spcAft>
                <a:spcPct val="0"/>
              </a:spcAft>
              <a:buClrTx/>
              <a:buSzTx/>
              <a:tabLst/>
              <a:defRPr/>
            </a:pPr>
            <a:r>
              <a:rPr kumimoji="0" lang="en-US" sz="2300" b="0" i="0" u="none" strike="noStrike" kern="0" cap="none" spc="0" normalizeH="0" baseline="0" noProof="0" dirty="0" smtClean="0">
                <a:ln>
                  <a:noFill/>
                </a:ln>
                <a:solidFill>
                  <a:schemeClr val="tx1"/>
                </a:solidFill>
                <a:effectLst/>
                <a:uLnTx/>
                <a:uFillTx/>
                <a:latin typeface="+mn-lt"/>
                <a:ea typeface="MS PGothic" pitchFamily="34" charset="-128"/>
                <a:cs typeface="+mn-cs"/>
              </a:rPr>
              <a:t>Contact information:</a:t>
            </a:r>
          </a:p>
          <a:p>
            <a:pPr marL="742950" marR="0" lvl="1" indent="-285750" algn="l" defTabSz="914400" rtl="0" eaLnBrk="1" fontAlgn="base" latinLnBrk="0" hangingPunct="1">
              <a:lnSpc>
                <a:spcPct val="90000"/>
              </a:lnSpc>
              <a:spcBef>
                <a:spcPct val="20000"/>
              </a:spcBef>
              <a:spcAft>
                <a:spcPct val="0"/>
              </a:spcAft>
              <a:buClrTx/>
              <a:buSzTx/>
              <a:buFont typeface="Arial" pitchFamily="34" charset="0"/>
              <a:buChar char="•"/>
              <a:tabLst/>
              <a:defRPr/>
            </a:pPr>
            <a:r>
              <a:rPr kumimoji="0" lang="en-US" sz="2300" b="0" i="0" u="none" strike="noStrike" kern="0" cap="none" spc="0" normalizeH="0" baseline="0" noProof="0" dirty="0" smtClean="0">
                <a:ln>
                  <a:noFill/>
                </a:ln>
                <a:solidFill>
                  <a:schemeClr val="tx1"/>
                </a:solidFill>
                <a:effectLst/>
                <a:uLnTx/>
                <a:uFillTx/>
                <a:latin typeface="+mn-lt"/>
                <a:ea typeface="MS PGothic" pitchFamily="34" charset="-128"/>
              </a:rPr>
              <a:t>Tess Vo</a:t>
            </a:r>
          </a:p>
          <a:p>
            <a:pPr marL="742950" marR="0" lvl="1" indent="-285750" algn="l" defTabSz="914400" rtl="0" eaLnBrk="1" fontAlgn="base" latinLnBrk="0" hangingPunct="1">
              <a:lnSpc>
                <a:spcPct val="90000"/>
              </a:lnSpc>
              <a:spcBef>
                <a:spcPct val="20000"/>
              </a:spcBef>
              <a:spcAft>
                <a:spcPct val="0"/>
              </a:spcAft>
              <a:buClrTx/>
              <a:buSzTx/>
              <a:buFont typeface="Arial" pitchFamily="34" charset="0"/>
              <a:buChar char="•"/>
              <a:tabLst/>
              <a:defRPr/>
            </a:pPr>
            <a:r>
              <a:rPr kumimoji="0" lang="en-US" sz="2300" b="0" i="0" u="none" strike="noStrike" kern="0" cap="none" spc="0" normalizeH="0" baseline="0" noProof="0" dirty="0" smtClean="0">
                <a:ln>
                  <a:noFill/>
                </a:ln>
                <a:solidFill>
                  <a:schemeClr val="tx1"/>
                </a:solidFill>
                <a:effectLst/>
                <a:uLnTx/>
                <a:uFillTx/>
                <a:latin typeface="+mn-lt"/>
                <a:ea typeface="MS PGothic" pitchFamily="34" charset="-128"/>
              </a:rPr>
              <a:t>Supervisor, Community Connections and </a:t>
            </a:r>
            <a:r>
              <a:rPr lang="en-US" sz="2300" kern="0" dirty="0" err="1">
                <a:latin typeface="+mn-lt"/>
                <a:ea typeface="MS PGothic" pitchFamily="34" charset="-128"/>
              </a:rPr>
              <a:t>r</a:t>
            </a:r>
            <a:r>
              <a:rPr kumimoji="0" lang="en-US" sz="2300" b="0" i="0" u="none" strike="noStrike" kern="0" cap="none" spc="0" normalizeH="0" baseline="0" noProof="0" dirty="0" err="1" smtClean="0">
                <a:ln>
                  <a:noFill/>
                </a:ln>
                <a:solidFill>
                  <a:schemeClr val="tx1"/>
                </a:solidFill>
                <a:effectLst/>
                <a:uLnTx/>
                <a:uFillTx/>
                <a:latin typeface="+mn-lt"/>
                <a:ea typeface="MS PGothic" pitchFamily="34" charset="-128"/>
              </a:rPr>
              <a:t>eachOUT</a:t>
            </a:r>
            <a:endParaRPr kumimoji="0" lang="en-US" sz="2300" b="0" i="0" u="none" strike="noStrike" kern="0" cap="none" spc="0" normalizeH="0" baseline="0" noProof="0" dirty="0" smtClean="0">
              <a:ln>
                <a:noFill/>
              </a:ln>
              <a:solidFill>
                <a:schemeClr val="tx1"/>
              </a:solidFill>
              <a:effectLst/>
              <a:uLnTx/>
              <a:uFillTx/>
              <a:latin typeface="+mn-lt"/>
              <a:ea typeface="MS PGothic" pitchFamily="34" charset="-128"/>
            </a:endParaRPr>
          </a:p>
          <a:p>
            <a:pPr marL="742950" marR="0" lvl="1" indent="-285750" algn="l" defTabSz="914400" rtl="0" eaLnBrk="1" fontAlgn="base" latinLnBrk="0" hangingPunct="1">
              <a:lnSpc>
                <a:spcPct val="90000"/>
              </a:lnSpc>
              <a:spcBef>
                <a:spcPct val="20000"/>
              </a:spcBef>
              <a:spcAft>
                <a:spcPct val="0"/>
              </a:spcAft>
              <a:buClrTx/>
              <a:buSzTx/>
              <a:buFont typeface="Arial" pitchFamily="34" charset="0"/>
              <a:buChar char="•"/>
              <a:tabLst/>
              <a:defRPr/>
            </a:pPr>
            <a:r>
              <a:rPr kumimoji="0" lang="en-US" sz="2300" b="0" i="0" u="none" strike="noStrike" kern="0" cap="none" spc="0" normalizeH="0" baseline="0" noProof="0" dirty="0" smtClean="0">
                <a:ln>
                  <a:noFill/>
                </a:ln>
                <a:solidFill>
                  <a:schemeClr val="tx1"/>
                </a:solidFill>
                <a:effectLst/>
                <a:uLnTx/>
                <a:uFillTx/>
                <a:latin typeface="+mn-lt"/>
                <a:ea typeface="MS PGothic" pitchFamily="34" charset="-128"/>
              </a:rPr>
              <a:t>Griffin Centre</a:t>
            </a:r>
          </a:p>
          <a:p>
            <a:pPr marL="742950" marR="0" lvl="1" indent="-285750" algn="l" defTabSz="914400" rtl="0" eaLnBrk="1" fontAlgn="base" latinLnBrk="0" hangingPunct="1">
              <a:lnSpc>
                <a:spcPct val="90000"/>
              </a:lnSpc>
              <a:spcBef>
                <a:spcPct val="20000"/>
              </a:spcBef>
              <a:spcAft>
                <a:spcPct val="0"/>
              </a:spcAft>
              <a:buClrTx/>
              <a:buSzTx/>
              <a:buFont typeface="Arial" pitchFamily="34" charset="0"/>
              <a:buChar char="•"/>
              <a:tabLst/>
              <a:defRPr/>
            </a:pPr>
            <a:r>
              <a:rPr kumimoji="0" lang="en-US" sz="2300" b="0" i="0" u="none" strike="noStrike" kern="0" cap="none" spc="0" normalizeH="0" baseline="0" noProof="0" dirty="0" smtClean="0">
                <a:ln>
                  <a:noFill/>
                </a:ln>
                <a:solidFill>
                  <a:schemeClr val="tx1"/>
                </a:solidFill>
                <a:effectLst/>
                <a:uLnTx/>
                <a:uFillTx/>
                <a:latin typeface="+mn-lt"/>
                <a:ea typeface="MS PGothic" pitchFamily="34" charset="-128"/>
              </a:rPr>
              <a:t>24 </a:t>
            </a:r>
            <a:r>
              <a:rPr kumimoji="0" lang="en-US" sz="2300" b="0" i="0" u="none" strike="noStrike" kern="0" cap="none" spc="0" normalizeH="0" baseline="0" noProof="0" dirty="0" err="1" smtClean="0">
                <a:ln>
                  <a:noFill/>
                </a:ln>
                <a:solidFill>
                  <a:schemeClr val="tx1"/>
                </a:solidFill>
                <a:effectLst/>
                <a:uLnTx/>
                <a:uFillTx/>
                <a:latin typeface="+mn-lt"/>
                <a:ea typeface="MS PGothic" pitchFamily="34" charset="-128"/>
              </a:rPr>
              <a:t>Silverview</a:t>
            </a:r>
            <a:r>
              <a:rPr kumimoji="0" lang="en-US" sz="2300" b="0" i="0" u="none" strike="noStrike" kern="0" cap="none" spc="0" normalizeH="0" baseline="0" noProof="0" dirty="0" smtClean="0">
                <a:ln>
                  <a:noFill/>
                </a:ln>
                <a:solidFill>
                  <a:schemeClr val="tx1"/>
                </a:solidFill>
                <a:effectLst/>
                <a:uLnTx/>
                <a:uFillTx/>
                <a:latin typeface="+mn-lt"/>
                <a:ea typeface="MS PGothic" pitchFamily="34" charset="-128"/>
              </a:rPr>
              <a:t> Drive</a:t>
            </a:r>
          </a:p>
          <a:p>
            <a:pPr marL="742950" marR="0" lvl="1" indent="-285750" algn="l" defTabSz="914400" rtl="0" eaLnBrk="1" fontAlgn="base" latinLnBrk="0" hangingPunct="1">
              <a:lnSpc>
                <a:spcPct val="90000"/>
              </a:lnSpc>
              <a:spcBef>
                <a:spcPct val="20000"/>
              </a:spcBef>
              <a:spcAft>
                <a:spcPct val="0"/>
              </a:spcAft>
              <a:buClrTx/>
              <a:buSzTx/>
              <a:buFont typeface="Arial" pitchFamily="34" charset="0"/>
              <a:buChar char="•"/>
              <a:tabLst/>
              <a:defRPr/>
            </a:pPr>
            <a:r>
              <a:rPr kumimoji="0" lang="en-US" sz="2300" b="0" i="0" u="none" strike="noStrike" kern="0" cap="none" spc="0" normalizeH="0" baseline="0" noProof="0" dirty="0" smtClean="0">
                <a:ln>
                  <a:noFill/>
                </a:ln>
                <a:solidFill>
                  <a:schemeClr val="tx1"/>
                </a:solidFill>
                <a:effectLst/>
                <a:uLnTx/>
                <a:uFillTx/>
                <a:latin typeface="+mn-lt"/>
                <a:ea typeface="MS PGothic" pitchFamily="34" charset="-128"/>
              </a:rPr>
              <a:t>Toronto, ON M2M 2B3</a:t>
            </a:r>
          </a:p>
          <a:p>
            <a:pPr marL="742950" marR="0" lvl="1" indent="-285750" algn="l" defTabSz="914400" rtl="0" eaLnBrk="1" fontAlgn="base" latinLnBrk="0" hangingPunct="1">
              <a:lnSpc>
                <a:spcPct val="90000"/>
              </a:lnSpc>
              <a:spcBef>
                <a:spcPct val="20000"/>
              </a:spcBef>
              <a:spcAft>
                <a:spcPct val="0"/>
              </a:spcAft>
              <a:buClrTx/>
              <a:buSzTx/>
              <a:buFont typeface="Arial" pitchFamily="34" charset="0"/>
              <a:buChar char="•"/>
              <a:tabLst/>
              <a:defRPr/>
            </a:pPr>
            <a:r>
              <a:rPr kumimoji="0" lang="en-US" sz="2300" b="0" i="0" u="none" strike="noStrike" kern="0" cap="none" spc="0" normalizeH="0" baseline="0" noProof="0" dirty="0" smtClean="0">
                <a:ln>
                  <a:noFill/>
                </a:ln>
                <a:solidFill>
                  <a:schemeClr val="tx1"/>
                </a:solidFill>
                <a:effectLst/>
                <a:uLnTx/>
                <a:uFillTx/>
                <a:latin typeface="+mn-lt"/>
                <a:ea typeface="MS PGothic" pitchFamily="34" charset="-128"/>
              </a:rPr>
              <a:t>416</a:t>
            </a:r>
            <a:r>
              <a:rPr kumimoji="0" lang="en-US" sz="2300" b="0" i="0" u="none" strike="noStrike" kern="0" cap="none" spc="0" normalizeH="0" baseline="0" noProof="0" dirty="0" smtClean="0">
                <a:ln>
                  <a:noFill/>
                </a:ln>
                <a:solidFill>
                  <a:schemeClr val="tx1"/>
                </a:solidFill>
                <a:effectLst/>
                <a:uLnTx/>
                <a:uFillTx/>
                <a:latin typeface="+mn-lt"/>
                <a:ea typeface="MS PGothic" pitchFamily="34" charset="-128"/>
              </a:rPr>
              <a:t>-559-8565</a:t>
            </a:r>
            <a:endParaRPr kumimoji="0" lang="en-US" sz="2300" b="0" i="0" u="none" strike="noStrike" kern="0" cap="none" spc="0" normalizeH="0" baseline="0" noProof="0" dirty="0" smtClean="0">
              <a:ln>
                <a:noFill/>
              </a:ln>
              <a:solidFill>
                <a:schemeClr val="tx1"/>
              </a:solidFill>
              <a:effectLst/>
              <a:uLnTx/>
              <a:uFillTx/>
              <a:latin typeface="+mn-lt"/>
              <a:ea typeface="MS PGothic" pitchFamily="34" charset="-128"/>
            </a:endParaRPr>
          </a:p>
          <a:p>
            <a:pPr marL="742950" marR="0" lvl="1" indent="-285750" algn="l" defTabSz="914400" rtl="0" eaLnBrk="1" fontAlgn="base" latinLnBrk="0" hangingPunct="1">
              <a:lnSpc>
                <a:spcPct val="90000"/>
              </a:lnSpc>
              <a:spcBef>
                <a:spcPct val="20000"/>
              </a:spcBef>
              <a:spcAft>
                <a:spcPct val="0"/>
              </a:spcAft>
              <a:buClrTx/>
              <a:buSzTx/>
              <a:buFont typeface="Arial" pitchFamily="34" charset="0"/>
              <a:buChar char="•"/>
              <a:tabLst/>
              <a:defRPr/>
            </a:pPr>
            <a:r>
              <a:rPr kumimoji="0" lang="en-US" sz="2300" b="0" i="0" u="none" strike="noStrike" kern="0" cap="none" spc="0" normalizeH="0" baseline="0" noProof="0" dirty="0" smtClean="0">
                <a:ln>
                  <a:noFill/>
                </a:ln>
                <a:solidFill>
                  <a:schemeClr val="tx1"/>
                </a:solidFill>
                <a:effectLst/>
                <a:uLnTx/>
                <a:uFillTx/>
                <a:latin typeface="+mn-lt"/>
                <a:ea typeface="MS PGothic" pitchFamily="34" charset="-128"/>
              </a:rPr>
              <a:t>Email: </a:t>
            </a:r>
            <a:r>
              <a:rPr kumimoji="0" lang="en-US" sz="2300" b="0" i="0" u="none" strike="noStrike" kern="0" cap="none" spc="0" normalizeH="0" baseline="0" noProof="0" dirty="0" smtClean="0">
                <a:ln>
                  <a:noFill/>
                </a:ln>
                <a:solidFill>
                  <a:schemeClr val="tx1"/>
                </a:solidFill>
                <a:effectLst/>
                <a:uLnTx/>
                <a:uFillTx/>
                <a:latin typeface="+mn-lt"/>
                <a:ea typeface="MS PGothic" pitchFamily="34" charset="-128"/>
                <a:hlinkClick r:id="rId2"/>
              </a:rPr>
              <a:t>tvo@griffin-centre.org</a:t>
            </a:r>
            <a:endParaRPr kumimoji="0" lang="en-US" sz="2300" b="0" i="0" u="none" strike="noStrike" kern="0" cap="none" spc="0" normalizeH="0" baseline="0" noProof="0" dirty="0" smtClean="0">
              <a:ln>
                <a:noFill/>
              </a:ln>
              <a:solidFill>
                <a:schemeClr val="tx1"/>
              </a:solidFill>
              <a:effectLst/>
              <a:uLnTx/>
              <a:uFillTx/>
              <a:latin typeface="+mn-lt"/>
              <a:ea typeface="MS PGothic" pitchFamily="34" charset="-128"/>
            </a:endParaRPr>
          </a:p>
          <a:p>
            <a:pPr marL="742950" marR="0" lvl="1" indent="-285750" algn="l" defTabSz="914400" rtl="0" eaLnBrk="1" fontAlgn="base" latinLnBrk="0" hangingPunct="1">
              <a:lnSpc>
                <a:spcPct val="90000"/>
              </a:lnSpc>
              <a:spcBef>
                <a:spcPct val="20000"/>
              </a:spcBef>
              <a:spcAft>
                <a:spcPct val="0"/>
              </a:spcAft>
              <a:buClrTx/>
              <a:buSzTx/>
              <a:buFont typeface="Arial" pitchFamily="34" charset="0"/>
              <a:buChar char="•"/>
              <a:tabLst/>
              <a:defRPr/>
            </a:pPr>
            <a:endParaRPr kumimoji="0" lang="en-US" sz="2400" b="0" i="0" u="none" strike="noStrike" kern="0" cap="none" spc="0" normalizeH="0" baseline="0" noProof="0" dirty="0" smtClean="0">
              <a:ln>
                <a:noFill/>
              </a:ln>
              <a:solidFill>
                <a:schemeClr val="tx1"/>
              </a:solidFill>
              <a:effectLst/>
              <a:uLnTx/>
              <a:uFillTx/>
              <a:latin typeface="+mn-lt"/>
              <a:ea typeface="MS PGothic" pitchFamily="34" charset="-128"/>
            </a:endParaRPr>
          </a:p>
          <a:p>
            <a:pPr marL="742950" marR="0" lvl="1" indent="-285750" algn="l" defTabSz="914400" rtl="0" eaLnBrk="1" fontAlgn="base" latinLnBrk="0" hangingPunct="1">
              <a:lnSpc>
                <a:spcPct val="90000"/>
              </a:lnSpc>
              <a:spcBef>
                <a:spcPct val="20000"/>
              </a:spcBef>
              <a:spcAft>
                <a:spcPct val="0"/>
              </a:spcAft>
              <a:buClrTx/>
              <a:buSzTx/>
              <a:buFont typeface="Arial" pitchFamily="34" charset="0"/>
              <a:buChar char="•"/>
              <a:tabLst/>
              <a:defRPr/>
            </a:pPr>
            <a:endParaRPr kumimoji="0" lang="en-US" sz="2400" b="0" i="0" u="none" strike="noStrike" kern="0" cap="none" spc="0" normalizeH="0" baseline="0" noProof="0" dirty="0">
              <a:ln>
                <a:noFill/>
              </a:ln>
              <a:solidFill>
                <a:schemeClr val="tx1"/>
              </a:solidFill>
              <a:effectLst/>
              <a:uLnTx/>
              <a:uFillTx/>
              <a:latin typeface="+mn-lt"/>
              <a:ea typeface="MS PGothic" pitchFamily="34" charset="-128"/>
            </a:endParaRPr>
          </a:p>
        </p:txBody>
      </p:sp>
    </p:spTree>
    <p:extLst>
      <p:ext uri="{BB962C8B-B14F-4D97-AF65-F5344CB8AC3E}">
        <p14:creationId xmlns:p14="http://schemas.microsoft.com/office/powerpoint/2010/main" val="1979211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r>
              <a:rPr lang="en-CA" smtClean="0"/>
              <a:t>reachOUT</a:t>
            </a:r>
          </a:p>
        </p:txBody>
      </p:sp>
      <p:sp>
        <p:nvSpPr>
          <p:cNvPr id="3" name="Content Placeholder 2"/>
          <p:cNvSpPr>
            <a:spLocks noGrp="1"/>
          </p:cNvSpPr>
          <p:nvPr>
            <p:ph idx="1"/>
          </p:nvPr>
        </p:nvSpPr>
        <p:spPr>
          <a:xfrm>
            <a:off x="1371600" y="1143000"/>
            <a:ext cx="7239000" cy="4572000"/>
          </a:xfrm>
        </p:spPr>
        <p:txBody>
          <a:bodyPr>
            <a:noAutofit/>
          </a:bodyPr>
          <a:lstStyle/>
          <a:p>
            <a:pPr marL="274320" indent="-274320" fontAlgn="auto">
              <a:lnSpc>
                <a:spcPct val="90000"/>
              </a:lnSpc>
              <a:spcAft>
                <a:spcPts val="0"/>
              </a:spcAft>
              <a:defRPr/>
            </a:pPr>
            <a:r>
              <a:rPr lang="en-CA" sz="2400" dirty="0"/>
              <a:t>r</a:t>
            </a:r>
            <a:r>
              <a:rPr lang="en-CA" sz="2400" dirty="0" smtClean="0"/>
              <a:t>eachOUT </a:t>
            </a:r>
            <a:r>
              <a:rPr lang="en-CA" sz="2400" dirty="0"/>
              <a:t>is a creative, inclusive &amp; accessible program for lesbian, gay, bisexual, trans, and queer youth and adults in the Greater Toronto Area</a:t>
            </a:r>
          </a:p>
          <a:p>
            <a:pPr>
              <a:defRPr/>
            </a:pPr>
            <a:endParaRPr lang="en-GB" sz="2400" dirty="0" smtClean="0"/>
          </a:p>
          <a:p>
            <a:pPr>
              <a:defRPr/>
            </a:pPr>
            <a:r>
              <a:rPr lang="en-GB" sz="2400" dirty="0" smtClean="0"/>
              <a:t>We </a:t>
            </a:r>
            <a:r>
              <a:rPr lang="en-GB" sz="2400" dirty="0"/>
              <a:t>provide a range of innovative projects, which include drop-in groups, outreach, individual and family counselling, </a:t>
            </a:r>
            <a:r>
              <a:rPr lang="en-GB" sz="2400" dirty="0" smtClean="0"/>
              <a:t>newcomer services, consultation</a:t>
            </a:r>
            <a:r>
              <a:rPr lang="en-GB" sz="2400" dirty="0"/>
              <a:t>, crisis response, as well as arts-based and sports-focused </a:t>
            </a:r>
            <a:r>
              <a:rPr lang="en-GB" sz="2400" dirty="0" smtClean="0"/>
              <a:t>initiatives</a:t>
            </a:r>
            <a:endParaRPr lang="en-CA" sz="2400" dirty="0"/>
          </a:p>
          <a:p>
            <a:pPr marL="0" indent="0" fontAlgn="auto">
              <a:lnSpc>
                <a:spcPct val="90000"/>
              </a:lnSpc>
              <a:spcAft>
                <a:spcPts val="0"/>
              </a:spcAft>
              <a:buFontTx/>
              <a:buNone/>
              <a:defRPr/>
            </a:pPr>
            <a:endParaRPr lang="en-CA" sz="2400" dirty="0" smtClean="0"/>
          </a:p>
          <a:p>
            <a:pPr marL="274320" indent="-274320" fontAlgn="auto">
              <a:lnSpc>
                <a:spcPct val="90000"/>
              </a:lnSpc>
              <a:spcAft>
                <a:spcPts val="0"/>
              </a:spcAft>
              <a:defRPr/>
            </a:pPr>
            <a:r>
              <a:rPr lang="en-CA" sz="2400" dirty="0"/>
              <a:t> </a:t>
            </a:r>
            <a:r>
              <a:rPr lang="en-CA" sz="2400" dirty="0" smtClean="0"/>
              <a:t>We </a:t>
            </a:r>
            <a:r>
              <a:rPr lang="en-CA" sz="2400" dirty="0"/>
              <a:t>offer safe spaces that reflect the diversity of our queer and trans </a:t>
            </a:r>
            <a:r>
              <a:rPr lang="en-CA" sz="2400" dirty="0" smtClean="0"/>
              <a:t>communities</a:t>
            </a:r>
            <a:endParaRPr lang="en-CA" sz="2400" dirty="0"/>
          </a:p>
        </p:txBody>
      </p:sp>
    </p:spTree>
    <p:extLst>
      <p:ext uri="{BB962C8B-B14F-4D97-AF65-F5344CB8AC3E}">
        <p14:creationId xmlns:p14="http://schemas.microsoft.com/office/powerpoint/2010/main" val="348288119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Background</a:t>
            </a:r>
            <a:endParaRPr lang="en-CA" dirty="0"/>
          </a:p>
        </p:txBody>
      </p:sp>
      <p:sp>
        <p:nvSpPr>
          <p:cNvPr id="3" name="Content Placeholder 2"/>
          <p:cNvSpPr>
            <a:spLocks noGrp="1"/>
          </p:cNvSpPr>
          <p:nvPr>
            <p:ph sz="quarter" idx="1"/>
          </p:nvPr>
        </p:nvSpPr>
        <p:spPr/>
        <p:txBody>
          <a:bodyPr>
            <a:normAutofit/>
          </a:bodyPr>
          <a:lstStyle/>
          <a:p>
            <a:r>
              <a:rPr lang="en-GB" dirty="0" smtClean="0"/>
              <a:t>In 2008, Griffin Centre received initial funding to establish </a:t>
            </a:r>
            <a:r>
              <a:rPr lang="en-GB" dirty="0" err="1" smtClean="0"/>
              <a:t>reachOUT</a:t>
            </a:r>
            <a:r>
              <a:rPr lang="en-GB" dirty="0" smtClean="0"/>
              <a:t> Newcomer Network (RNN)</a:t>
            </a:r>
          </a:p>
          <a:p>
            <a:pPr lvl="1"/>
            <a:r>
              <a:rPr lang="en-GB" dirty="0" smtClean="0"/>
              <a:t>A settlement program for lesbian, gay, bisexual, trans, queer and questioning (LGBTQ) newcomer youth ages 13 to 24 in Toronto</a:t>
            </a:r>
          </a:p>
          <a:p>
            <a:r>
              <a:rPr lang="en-GB" dirty="0" smtClean="0"/>
              <a:t>Staff team</a:t>
            </a:r>
          </a:p>
          <a:p>
            <a:pPr lvl="1"/>
            <a:r>
              <a:rPr lang="en-GB" dirty="0" smtClean="0"/>
              <a:t>1 Project Coordinator, </a:t>
            </a:r>
            <a:endParaRPr lang="en-GB" dirty="0" smtClean="0"/>
          </a:p>
          <a:p>
            <a:pPr lvl="1"/>
            <a:r>
              <a:rPr lang="en-GB" dirty="0" smtClean="0"/>
              <a:t>2 </a:t>
            </a:r>
            <a:r>
              <a:rPr lang="en-GB" dirty="0" smtClean="0"/>
              <a:t>Settlement Workers (all full-time</a:t>
            </a:r>
            <a:r>
              <a:rPr lang="en-GB" dirty="0" smtClean="0"/>
              <a:t>)</a:t>
            </a:r>
          </a:p>
          <a:p>
            <a:pPr>
              <a:lnSpc>
                <a:spcPct val="90000"/>
              </a:lnSpc>
            </a:pPr>
            <a:r>
              <a:rPr lang="en-US" dirty="0"/>
              <a:t>Goal</a:t>
            </a:r>
          </a:p>
          <a:p>
            <a:pPr lvl="1">
              <a:lnSpc>
                <a:spcPct val="90000"/>
              </a:lnSpc>
            </a:pPr>
            <a:r>
              <a:rPr lang="en-US" dirty="0"/>
              <a:t>Increase access to settlement services for LGBTQ newcomer youth</a:t>
            </a:r>
          </a:p>
          <a:p>
            <a:pPr lvl="1"/>
            <a:endParaRPr lang="en-GB"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normAutofit/>
          </a:bodyPr>
          <a:lstStyle/>
          <a:p>
            <a:r>
              <a:rPr lang="en-US" dirty="0" err="1"/>
              <a:t>r</a:t>
            </a:r>
            <a:r>
              <a:rPr lang="en-US" dirty="0" err="1" smtClean="0"/>
              <a:t>eachOUT</a:t>
            </a:r>
            <a:r>
              <a:rPr lang="en-US" dirty="0" smtClean="0"/>
              <a:t> </a:t>
            </a:r>
            <a:r>
              <a:rPr lang="en-US" dirty="0"/>
              <a:t>Newcomer Network</a:t>
            </a:r>
          </a:p>
        </p:txBody>
      </p:sp>
      <p:sp>
        <p:nvSpPr>
          <p:cNvPr id="206851" name="AutoShape 3"/>
          <p:cNvSpPr>
            <a:spLocks noChangeAspect="1" noChangeArrowheads="1"/>
          </p:cNvSpPr>
          <p:nvPr/>
        </p:nvSpPr>
        <p:spPr bwMode="auto">
          <a:xfrm>
            <a:off x="1219200" y="1752600"/>
            <a:ext cx="6294438" cy="3886200"/>
          </a:xfrm>
          <a:prstGeom prst="rect">
            <a:avLst/>
          </a:prstGeom>
          <a:noFill/>
          <a:ln w="9525">
            <a:noFill/>
            <a:miter lim="800000"/>
            <a:headEnd/>
            <a:tailEnd/>
          </a:ln>
        </p:spPr>
        <p:txBody>
          <a:bodyPr>
            <a:prstTxWarp prst="textNoShape">
              <a:avLst/>
            </a:prstTxWarp>
          </a:bodyPr>
          <a:lstStyle/>
          <a:p>
            <a:endParaRPr lang="en-CA" dirty="0">
              <a:solidFill>
                <a:schemeClr val="accent1">
                  <a:lumMod val="50000"/>
                </a:schemeClr>
              </a:solidFill>
              <a:latin typeface="Arial" charset="0"/>
            </a:endParaRPr>
          </a:p>
        </p:txBody>
      </p:sp>
      <p:sp>
        <p:nvSpPr>
          <p:cNvPr id="206852" name="Text Box 4"/>
          <p:cNvSpPr txBox="1">
            <a:spLocks noChangeArrowheads="1"/>
          </p:cNvSpPr>
          <p:nvPr/>
        </p:nvSpPr>
        <p:spPr bwMode="auto">
          <a:xfrm>
            <a:off x="2770188" y="2362209"/>
            <a:ext cx="3402012" cy="3709696"/>
          </a:xfrm>
          <a:prstGeom prst="rect">
            <a:avLst/>
          </a:prstGeom>
          <a:solidFill>
            <a:srgbClr val="FFFFFF"/>
          </a:solidFill>
          <a:ln w="9525">
            <a:solidFill>
              <a:srgbClr val="000000"/>
            </a:solidFill>
            <a:miter lim="800000"/>
            <a:headEnd/>
            <a:tailEnd/>
          </a:ln>
        </p:spPr>
        <p:txBody>
          <a:bodyPr>
            <a:prstTxWarp prst="textNoShape">
              <a:avLst/>
            </a:prstTxWarp>
          </a:bodyPr>
          <a:lstStyle/>
          <a:p>
            <a:r>
              <a:rPr lang="en-US" altLang="ko-KR" sz="1800" dirty="0">
                <a:solidFill>
                  <a:schemeClr val="tx2"/>
                </a:solidFill>
                <a:latin typeface="Arial" charset="0"/>
                <a:ea typeface="Batang" charset="-127"/>
                <a:cs typeface="Batang" charset="-127"/>
              </a:rPr>
              <a:t>Initial Needs Assessment</a:t>
            </a:r>
          </a:p>
          <a:p>
            <a:endParaRPr lang="en-US" altLang="ko-KR" sz="1800" dirty="0">
              <a:solidFill>
                <a:schemeClr val="tx2"/>
              </a:solidFill>
              <a:latin typeface="Arial" charset="0"/>
              <a:ea typeface="Batang" charset="-127"/>
              <a:cs typeface="Batang" charset="-127"/>
            </a:endParaRPr>
          </a:p>
          <a:p>
            <a:r>
              <a:rPr lang="en-US" altLang="ko-KR" sz="1800" dirty="0">
                <a:solidFill>
                  <a:schemeClr val="tx2"/>
                </a:solidFill>
                <a:latin typeface="Arial" charset="0"/>
                <a:ea typeface="Batang" charset="-127"/>
                <a:cs typeface="Batang" charset="-127"/>
              </a:rPr>
              <a:t>Information/ Orientation</a:t>
            </a:r>
          </a:p>
          <a:p>
            <a:endParaRPr lang="en-US" altLang="ko-KR" sz="1800" dirty="0">
              <a:solidFill>
                <a:schemeClr val="tx2"/>
              </a:solidFill>
              <a:latin typeface="Arial" charset="0"/>
              <a:ea typeface="Batang" charset="-127"/>
              <a:cs typeface="Batang" charset="-127"/>
            </a:endParaRPr>
          </a:p>
          <a:p>
            <a:r>
              <a:rPr lang="en-US" altLang="ko-KR" sz="1800" dirty="0">
                <a:solidFill>
                  <a:schemeClr val="tx2"/>
                </a:solidFill>
                <a:latin typeface="Arial" charset="0"/>
                <a:ea typeface="Batang" charset="-127"/>
                <a:cs typeface="Batang" charset="-127"/>
              </a:rPr>
              <a:t>Translation/ Interpretation</a:t>
            </a:r>
          </a:p>
          <a:p>
            <a:endParaRPr lang="en-US" altLang="ko-KR" sz="1800" dirty="0">
              <a:solidFill>
                <a:schemeClr val="tx2"/>
              </a:solidFill>
              <a:latin typeface="Arial" charset="0"/>
              <a:ea typeface="Batang" charset="-127"/>
              <a:cs typeface="Batang" charset="-127"/>
            </a:endParaRPr>
          </a:p>
          <a:p>
            <a:r>
              <a:rPr lang="en-US" altLang="ko-KR" sz="1800" dirty="0">
                <a:solidFill>
                  <a:schemeClr val="tx2"/>
                </a:solidFill>
                <a:latin typeface="Arial" charset="0"/>
                <a:ea typeface="Batang" charset="-127"/>
                <a:cs typeface="Batang" charset="-127"/>
              </a:rPr>
              <a:t>Referrals</a:t>
            </a:r>
          </a:p>
          <a:p>
            <a:endParaRPr lang="en-US" altLang="ko-KR" sz="1800" dirty="0">
              <a:solidFill>
                <a:schemeClr val="tx2"/>
              </a:solidFill>
              <a:latin typeface="Arial" charset="0"/>
              <a:ea typeface="Batang" charset="-127"/>
              <a:cs typeface="Batang" charset="-127"/>
            </a:endParaRPr>
          </a:p>
          <a:p>
            <a:r>
              <a:rPr lang="en-US" altLang="ko-KR" sz="1800" dirty="0">
                <a:solidFill>
                  <a:schemeClr val="tx2"/>
                </a:solidFill>
                <a:latin typeface="Arial" charset="0"/>
                <a:ea typeface="Batang" charset="-127"/>
                <a:cs typeface="Batang" charset="-127"/>
              </a:rPr>
              <a:t>Solution focused counseling</a:t>
            </a:r>
          </a:p>
          <a:p>
            <a:endParaRPr lang="en-US" altLang="ko-KR" sz="1800" dirty="0">
              <a:solidFill>
                <a:schemeClr val="tx2"/>
              </a:solidFill>
              <a:latin typeface="Arial" charset="0"/>
              <a:ea typeface="Batang" charset="-127"/>
              <a:cs typeface="Batang" charset="-127"/>
            </a:endParaRPr>
          </a:p>
          <a:p>
            <a:r>
              <a:rPr lang="en-US" altLang="ko-KR" sz="1800" dirty="0">
                <a:solidFill>
                  <a:schemeClr val="tx2"/>
                </a:solidFill>
                <a:latin typeface="Arial" charset="0"/>
                <a:ea typeface="Batang" charset="-127"/>
                <a:cs typeface="Batang" charset="-127"/>
              </a:rPr>
              <a:t>Service </a:t>
            </a:r>
            <a:r>
              <a:rPr lang="en-US" altLang="ko-KR" sz="1800" dirty="0" smtClean="0">
                <a:solidFill>
                  <a:schemeClr val="tx2"/>
                </a:solidFill>
                <a:latin typeface="Arial" charset="0"/>
                <a:ea typeface="Batang" charset="-127"/>
                <a:cs typeface="Batang" charset="-127"/>
              </a:rPr>
              <a:t>Bridging</a:t>
            </a:r>
          </a:p>
          <a:p>
            <a:endParaRPr lang="en-US" altLang="ko-KR" dirty="0" smtClean="0">
              <a:solidFill>
                <a:schemeClr val="tx2"/>
              </a:solidFill>
              <a:latin typeface="Arial" charset="0"/>
              <a:ea typeface="Batang" charset="-127"/>
              <a:cs typeface="Batang" charset="-127"/>
            </a:endParaRPr>
          </a:p>
          <a:p>
            <a:r>
              <a:rPr lang="en-US" altLang="ko-KR" dirty="0" smtClean="0">
                <a:solidFill>
                  <a:schemeClr val="tx2"/>
                </a:solidFill>
                <a:latin typeface="Arial" charset="0"/>
                <a:ea typeface="Batang" charset="-127"/>
                <a:cs typeface="Batang" charset="-127"/>
              </a:rPr>
              <a:t>LGBTQ drop-in groups</a:t>
            </a:r>
            <a:endParaRPr lang="en-US" altLang="ko-KR" dirty="0">
              <a:solidFill>
                <a:schemeClr val="tx2"/>
              </a:solidFill>
              <a:latin typeface="Arial" charset="0"/>
              <a:ea typeface="Batang" charset="-127"/>
              <a:cs typeface="Batang" charset="-127"/>
            </a:endParaRPr>
          </a:p>
          <a:p>
            <a:endParaRPr lang="en-US" dirty="0">
              <a:solidFill>
                <a:schemeClr val="tx2"/>
              </a:solidFill>
              <a:latin typeface="Arial" charset="0"/>
              <a:ea typeface="Batang" charset="-127"/>
              <a:cs typeface="Batang" charset="-127"/>
            </a:endParaRPr>
          </a:p>
        </p:txBody>
      </p:sp>
      <p:sp>
        <p:nvSpPr>
          <p:cNvPr id="206853" name="Text Box 5"/>
          <p:cNvSpPr txBox="1">
            <a:spLocks noChangeArrowheads="1"/>
          </p:cNvSpPr>
          <p:nvPr/>
        </p:nvSpPr>
        <p:spPr bwMode="auto">
          <a:xfrm>
            <a:off x="2462213" y="1905009"/>
            <a:ext cx="4090987" cy="457200"/>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US" altLang="ko-KR" sz="1800" b="1" dirty="0" smtClean="0">
                <a:solidFill>
                  <a:schemeClr val="tx2"/>
                </a:solidFill>
                <a:latin typeface="Arial" charset="0"/>
                <a:ea typeface="Batang" charset="-127"/>
                <a:cs typeface="Batang" charset="-127"/>
              </a:rPr>
              <a:t>Core Services</a:t>
            </a:r>
            <a:endParaRPr lang="en-US" sz="1800" dirty="0">
              <a:solidFill>
                <a:schemeClr val="tx2"/>
              </a:solidFill>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r>
              <a:rPr lang="en-CA" smtClean="0"/>
              <a:t>reachOUT</a:t>
            </a:r>
          </a:p>
        </p:txBody>
      </p:sp>
      <p:sp>
        <p:nvSpPr>
          <p:cNvPr id="3" name="Content Placeholder 2"/>
          <p:cNvSpPr>
            <a:spLocks noGrp="1"/>
          </p:cNvSpPr>
          <p:nvPr>
            <p:ph idx="1"/>
          </p:nvPr>
        </p:nvSpPr>
        <p:spPr>
          <a:xfrm>
            <a:off x="1066800" y="1524000"/>
            <a:ext cx="8229600" cy="4525963"/>
          </a:xfrm>
        </p:spPr>
        <p:txBody>
          <a:bodyPr/>
          <a:lstStyle/>
          <a:p>
            <a:pPr marL="274320" indent="-274320" fontAlgn="auto">
              <a:lnSpc>
                <a:spcPct val="80000"/>
              </a:lnSpc>
              <a:spcAft>
                <a:spcPts val="0"/>
              </a:spcAft>
              <a:defRPr/>
            </a:pPr>
            <a:r>
              <a:rPr lang="en-US" sz="2800" dirty="0"/>
              <a:t>Research/Program Evaluation</a:t>
            </a:r>
          </a:p>
          <a:p>
            <a:pPr marL="274320" indent="-274320" fontAlgn="auto">
              <a:lnSpc>
                <a:spcPct val="80000"/>
              </a:lnSpc>
              <a:spcAft>
                <a:spcPts val="0"/>
              </a:spcAft>
              <a:defRPr/>
            </a:pPr>
            <a:endParaRPr lang="en-US" sz="2800" dirty="0"/>
          </a:p>
          <a:p>
            <a:pPr marL="274320" indent="-274320" fontAlgn="auto">
              <a:lnSpc>
                <a:spcPct val="80000"/>
              </a:lnSpc>
              <a:spcAft>
                <a:spcPts val="0"/>
              </a:spcAft>
              <a:defRPr/>
            </a:pPr>
            <a:r>
              <a:rPr lang="en-US" sz="2800" dirty="0"/>
              <a:t>Curriculum Development</a:t>
            </a:r>
          </a:p>
          <a:p>
            <a:pPr marL="274320" indent="-274320" fontAlgn="auto">
              <a:lnSpc>
                <a:spcPct val="80000"/>
              </a:lnSpc>
              <a:spcAft>
                <a:spcPts val="0"/>
              </a:spcAft>
              <a:defRPr/>
            </a:pPr>
            <a:endParaRPr lang="en-US" sz="2800" dirty="0"/>
          </a:p>
          <a:p>
            <a:pPr marL="274320" indent="-274320" fontAlgn="auto">
              <a:lnSpc>
                <a:spcPct val="80000"/>
              </a:lnSpc>
              <a:spcAft>
                <a:spcPts val="0"/>
              </a:spcAft>
              <a:defRPr/>
            </a:pPr>
            <a:r>
              <a:rPr lang="en-US" sz="2800" dirty="0"/>
              <a:t>Community Outreach</a:t>
            </a:r>
          </a:p>
          <a:p>
            <a:pPr marL="274320" indent="-274320" fontAlgn="auto">
              <a:lnSpc>
                <a:spcPct val="80000"/>
              </a:lnSpc>
              <a:spcAft>
                <a:spcPts val="0"/>
              </a:spcAft>
              <a:defRPr/>
            </a:pPr>
            <a:endParaRPr lang="en-US" sz="2800" dirty="0"/>
          </a:p>
          <a:p>
            <a:pPr marL="274320" indent="-274320" fontAlgn="auto">
              <a:lnSpc>
                <a:spcPct val="80000"/>
              </a:lnSpc>
              <a:spcAft>
                <a:spcPts val="0"/>
              </a:spcAft>
              <a:defRPr/>
            </a:pPr>
            <a:r>
              <a:rPr lang="en-US" sz="2800" dirty="0"/>
              <a:t>Arts-based programming</a:t>
            </a:r>
          </a:p>
          <a:p>
            <a:pPr marL="0" indent="0" fontAlgn="auto">
              <a:lnSpc>
                <a:spcPct val="80000"/>
              </a:lnSpc>
              <a:spcAft>
                <a:spcPts val="0"/>
              </a:spcAft>
              <a:buFontTx/>
              <a:buNone/>
              <a:defRPr/>
            </a:pPr>
            <a:endParaRPr lang="en-US" sz="2800" dirty="0"/>
          </a:p>
          <a:p>
            <a:pPr marL="274320" indent="-274320" fontAlgn="auto">
              <a:lnSpc>
                <a:spcPct val="80000"/>
              </a:lnSpc>
              <a:spcAft>
                <a:spcPts val="0"/>
              </a:spcAft>
              <a:defRPr/>
            </a:pPr>
            <a:r>
              <a:rPr lang="en-CA" sz="2800" dirty="0"/>
              <a:t>Sports Activities</a:t>
            </a:r>
          </a:p>
          <a:p>
            <a:pPr>
              <a:defRPr/>
            </a:pPr>
            <a:endParaRPr lang="en-CA" dirty="0"/>
          </a:p>
        </p:txBody>
      </p:sp>
    </p:spTree>
    <p:extLst>
      <p:ext uri="{BB962C8B-B14F-4D97-AF65-F5344CB8AC3E}">
        <p14:creationId xmlns:p14="http://schemas.microsoft.com/office/powerpoint/2010/main" val="1531157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48612" y="3435050"/>
            <a:ext cx="7772400" cy="1362075"/>
          </a:xfrm>
        </p:spPr>
        <p:txBody>
          <a:bodyPr/>
          <a:lstStyle/>
          <a:p>
            <a:pPr>
              <a:defRPr/>
            </a:pPr>
            <a:r>
              <a:rPr lang="en-US" dirty="0" smtClean="0"/>
              <a:t>CONTESTED Territories</a:t>
            </a:r>
            <a:endParaRPr lang="en-US" dirty="0"/>
          </a:p>
        </p:txBody>
      </p:sp>
      <p:sp>
        <p:nvSpPr>
          <p:cNvPr id="7171" name="Text Placeholder 4"/>
          <p:cNvSpPr>
            <a:spLocks noGrp="1"/>
          </p:cNvSpPr>
          <p:nvPr>
            <p:ph type="body" idx="1"/>
          </p:nvPr>
        </p:nvSpPr>
        <p:spPr bwMode="auto">
          <a:xfrm>
            <a:off x="465108" y="2286000"/>
            <a:ext cx="7772400" cy="1500188"/>
          </a:xfrm>
          <a:noFill/>
          <a:ln>
            <a:miter lim="800000"/>
            <a:headEnd/>
            <a:tailEnd/>
          </a:ln>
        </p:spPr>
        <p:txBody>
          <a:bodyPr wrap="square" lIns="91440" tIns="45720" rIns="91440" bIns="45720" numCol="1" anchorCtr="0" compatLnSpc="1">
            <a:prstTxWarp prst="textNoShape">
              <a:avLst/>
            </a:prstTxWarp>
          </a:bodyPr>
          <a:lstStyle/>
          <a:p>
            <a:r>
              <a:rPr lang="en-CA" dirty="0" smtClean="0"/>
              <a:t>Defining Disability</a:t>
            </a:r>
          </a:p>
        </p:txBody>
      </p:sp>
      <p:sp>
        <p:nvSpPr>
          <p:cNvPr id="2" name="TextBox 1"/>
          <p:cNvSpPr txBox="1"/>
          <p:nvPr/>
        </p:nvSpPr>
        <p:spPr>
          <a:xfrm>
            <a:off x="2051720" y="5877272"/>
            <a:ext cx="5061953" cy="307777"/>
          </a:xfrm>
          <a:prstGeom prst="rect">
            <a:avLst/>
          </a:prstGeom>
          <a:noFill/>
        </p:spPr>
        <p:txBody>
          <a:bodyPr wrap="none" rtlCol="0">
            <a:spAutoFit/>
          </a:bodyPr>
          <a:lstStyle/>
          <a:p>
            <a:r>
              <a:rPr lang="en-US" sz="1400" dirty="0" smtClean="0"/>
              <a:t>Developed by </a:t>
            </a:r>
            <a:r>
              <a:rPr lang="en-US" sz="1400" dirty="0" err="1" smtClean="0"/>
              <a:t>Onyii</a:t>
            </a:r>
            <a:r>
              <a:rPr lang="en-US" sz="1400" dirty="0" smtClean="0"/>
              <a:t> </a:t>
            </a:r>
            <a:r>
              <a:rPr lang="en-US" sz="1400" dirty="0" err="1" smtClean="0"/>
              <a:t>Udegbe</a:t>
            </a:r>
            <a:r>
              <a:rPr lang="en-US" sz="1400" dirty="0" smtClean="0"/>
              <a:t>, Disabled Youth People’s Project</a:t>
            </a:r>
            <a:endParaRPr lang="en-US" sz="1400" dirty="0"/>
          </a:p>
        </p:txBody>
      </p:sp>
    </p:spTree>
    <p:extLst>
      <p:ext uri="{BB962C8B-B14F-4D97-AF65-F5344CB8AC3E}">
        <p14:creationId xmlns:p14="http://schemas.microsoft.com/office/powerpoint/2010/main" val="180283399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1524000" y="274638"/>
            <a:ext cx="7391400" cy="792162"/>
          </a:xfrm>
          <a:noFill/>
          <a:ln>
            <a:miter lim="800000"/>
            <a:headEnd/>
            <a:tailEnd/>
          </a:ln>
        </p:spPr>
        <p:txBody>
          <a:bodyPr wrap="square" lIns="91440" tIns="45720" rIns="91440" bIns="45720" numCol="1" anchor="t" anchorCtr="0" compatLnSpc="1">
            <a:prstTxWarp prst="textNoShape">
              <a:avLst/>
            </a:prstTxWarp>
            <a:normAutofit fontScale="90000"/>
          </a:bodyPr>
          <a:lstStyle/>
          <a:p>
            <a:pPr algn="l"/>
            <a:r>
              <a:rPr lang="en-CA" sz="3600" dirty="0" smtClean="0"/>
              <a:t>Social Construction of Disability </a:t>
            </a:r>
          </a:p>
        </p:txBody>
      </p:sp>
      <p:sp>
        <p:nvSpPr>
          <p:cNvPr id="8195" name="Content Placeholder 2"/>
          <p:cNvSpPr>
            <a:spLocks noGrp="1"/>
          </p:cNvSpPr>
          <p:nvPr>
            <p:ph idx="1"/>
          </p:nvPr>
        </p:nvSpPr>
        <p:spPr bwMode="auto">
          <a:xfrm>
            <a:off x="1143000" y="1295400"/>
            <a:ext cx="8229600" cy="4525963"/>
          </a:xfrm>
          <a:noFill/>
          <a:ln>
            <a:miter lim="800000"/>
            <a:headEnd/>
            <a:tailEnd/>
          </a:ln>
        </p:spPr>
        <p:txBody>
          <a:bodyPr wrap="square" lIns="91440" tIns="45720" rIns="91440" bIns="45720" numCol="1" anchor="t" anchorCtr="0" compatLnSpc="1">
            <a:prstTxWarp prst="textNoShape">
              <a:avLst/>
            </a:prstTxWarp>
          </a:bodyPr>
          <a:lstStyle/>
          <a:p>
            <a:r>
              <a:rPr lang="en-CA" sz="2800" dirty="0" smtClean="0"/>
              <a:t>Disability as oppression rather than individual deficit</a:t>
            </a:r>
          </a:p>
          <a:p>
            <a:r>
              <a:rPr lang="en-CA" sz="2800" dirty="0" smtClean="0"/>
              <a:t>Disabled people oppressed based on impairment</a:t>
            </a:r>
          </a:p>
          <a:p>
            <a:r>
              <a:rPr lang="en-CA" sz="2800" dirty="0" smtClean="0"/>
              <a:t>Bodies matter– sensory, physical, intellectual, environmental and impacts on our bodies </a:t>
            </a:r>
          </a:p>
          <a:p>
            <a:r>
              <a:rPr lang="en-CA" sz="2800" dirty="0" smtClean="0"/>
              <a:t>Intersects with race, class, gender and sexuality and many ways to experience and embody disability </a:t>
            </a:r>
          </a:p>
          <a:p>
            <a:endParaRPr lang="en-CA" sz="2800" dirty="0" smtClean="0"/>
          </a:p>
        </p:txBody>
      </p:sp>
      <p:sp>
        <p:nvSpPr>
          <p:cNvPr id="4" name="TextBox 3"/>
          <p:cNvSpPr txBox="1"/>
          <p:nvPr/>
        </p:nvSpPr>
        <p:spPr>
          <a:xfrm>
            <a:off x="1979712" y="5877272"/>
            <a:ext cx="5061953" cy="307777"/>
          </a:xfrm>
          <a:prstGeom prst="rect">
            <a:avLst/>
          </a:prstGeom>
          <a:noFill/>
        </p:spPr>
        <p:txBody>
          <a:bodyPr wrap="none" rtlCol="0">
            <a:spAutoFit/>
          </a:bodyPr>
          <a:lstStyle/>
          <a:p>
            <a:r>
              <a:rPr lang="en-US" sz="1400" dirty="0" smtClean="0"/>
              <a:t>Developed by </a:t>
            </a:r>
            <a:r>
              <a:rPr lang="en-US" sz="1400" dirty="0" err="1" smtClean="0"/>
              <a:t>Onyii</a:t>
            </a:r>
            <a:r>
              <a:rPr lang="en-US" sz="1400" dirty="0" smtClean="0"/>
              <a:t> </a:t>
            </a:r>
            <a:r>
              <a:rPr lang="en-US" sz="1400" dirty="0" err="1" smtClean="0"/>
              <a:t>Udegbe</a:t>
            </a:r>
            <a:r>
              <a:rPr lang="en-US" sz="1400" dirty="0" smtClean="0"/>
              <a:t>, Disabled Youth People’s Project</a:t>
            </a:r>
            <a:endParaRPr lang="en-US" sz="1400" dirty="0"/>
          </a:p>
        </p:txBody>
      </p:sp>
    </p:spTree>
    <p:extLst>
      <p:ext uri="{BB962C8B-B14F-4D97-AF65-F5344CB8AC3E}">
        <p14:creationId xmlns:p14="http://schemas.microsoft.com/office/powerpoint/2010/main" val="277281657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title"/>
          </p:nvPr>
        </p:nvSpPr>
        <p:spPr bwMode="auto">
          <a:xfrm>
            <a:off x="1600200" y="274638"/>
            <a:ext cx="6324600" cy="944562"/>
          </a:xfrm>
          <a:noFill/>
          <a:ln>
            <a:miter lim="800000"/>
            <a:headEnd/>
            <a:tailEnd/>
          </a:ln>
        </p:spPr>
        <p:txBody>
          <a:bodyPr wrap="square" lIns="91440" tIns="45720" rIns="91440" bIns="45720" numCol="1" anchor="t" anchorCtr="0" compatLnSpc="1">
            <a:prstTxWarp prst="textNoShape">
              <a:avLst/>
            </a:prstTxWarp>
          </a:bodyPr>
          <a:lstStyle/>
          <a:p>
            <a:r>
              <a:rPr lang="en-CA" dirty="0" smtClean="0"/>
              <a:t>Defining Disability </a:t>
            </a:r>
          </a:p>
        </p:txBody>
      </p:sp>
      <p:sp>
        <p:nvSpPr>
          <p:cNvPr id="9219" name="Content Placeholder 4"/>
          <p:cNvSpPr>
            <a:spLocks noGrp="1"/>
          </p:cNvSpPr>
          <p:nvPr>
            <p:ph idx="1"/>
          </p:nvPr>
        </p:nvSpPr>
        <p:spPr bwMode="auto">
          <a:xfrm>
            <a:off x="914400" y="1268760"/>
            <a:ext cx="8229600" cy="4525963"/>
          </a:xfrm>
          <a:noFill/>
          <a:ln>
            <a:miter lim="800000"/>
            <a:headEnd/>
            <a:tailEnd/>
          </a:ln>
        </p:spPr>
        <p:txBody>
          <a:bodyPr wrap="square" lIns="91440" tIns="45720" rIns="91440" bIns="45720" numCol="1" anchor="t" anchorCtr="0" compatLnSpc="1">
            <a:prstTxWarp prst="textNoShape">
              <a:avLst/>
            </a:prstTxWarp>
            <a:normAutofit lnSpcReduction="10000"/>
          </a:bodyPr>
          <a:lstStyle/>
          <a:p>
            <a:r>
              <a:rPr lang="en-CA" sz="2400" dirty="0" smtClean="0"/>
              <a:t>Disability as a contested category </a:t>
            </a:r>
          </a:p>
          <a:p>
            <a:endParaRPr lang="en-CA" sz="2400" dirty="0" smtClean="0"/>
          </a:p>
          <a:p>
            <a:r>
              <a:rPr lang="en-CA" sz="2400" dirty="0" smtClean="0"/>
              <a:t>The way that we name and define disability directly impacts the response to disability</a:t>
            </a:r>
          </a:p>
          <a:p>
            <a:endParaRPr lang="en-CA" sz="2400" dirty="0" smtClean="0"/>
          </a:p>
          <a:p>
            <a:r>
              <a:rPr lang="en-CA" sz="2400" dirty="0" smtClean="0"/>
              <a:t>Problem of where disability is located - within the person versus located in social organization</a:t>
            </a:r>
          </a:p>
          <a:p>
            <a:endParaRPr lang="en-CA" sz="2400" dirty="0" smtClean="0"/>
          </a:p>
          <a:p>
            <a:r>
              <a:rPr lang="en-CA" sz="2400" dirty="0" smtClean="0"/>
              <a:t>Dominance of medicine as authority - the medical </a:t>
            </a:r>
            <a:r>
              <a:rPr lang="en-CA" sz="2400" dirty="0" smtClean="0"/>
              <a:t>model</a:t>
            </a:r>
          </a:p>
          <a:p>
            <a:endParaRPr lang="en-CA" sz="2400" dirty="0" smtClean="0"/>
          </a:p>
          <a:p>
            <a:pPr marL="274320" lvl="1">
              <a:spcBef>
                <a:spcPts val="600"/>
              </a:spcBef>
              <a:buClr>
                <a:schemeClr val="accent1"/>
              </a:buClr>
            </a:pPr>
            <a:r>
              <a:rPr lang="en-US" dirty="0">
                <a:solidFill>
                  <a:schemeClr val="tx1"/>
                </a:solidFill>
              </a:rPr>
              <a:t>The Construct of the “normal”</a:t>
            </a:r>
          </a:p>
          <a:p>
            <a:endParaRPr lang="en-CA" sz="2400" dirty="0" smtClean="0"/>
          </a:p>
          <a:p>
            <a:endParaRPr lang="en-CA" dirty="0" smtClean="0"/>
          </a:p>
        </p:txBody>
      </p:sp>
      <p:sp>
        <p:nvSpPr>
          <p:cNvPr id="4" name="TextBox 3"/>
          <p:cNvSpPr txBox="1"/>
          <p:nvPr/>
        </p:nvSpPr>
        <p:spPr>
          <a:xfrm>
            <a:off x="1958319" y="5805264"/>
            <a:ext cx="5061953" cy="307777"/>
          </a:xfrm>
          <a:prstGeom prst="rect">
            <a:avLst/>
          </a:prstGeom>
          <a:noFill/>
        </p:spPr>
        <p:txBody>
          <a:bodyPr wrap="none" rtlCol="0">
            <a:spAutoFit/>
          </a:bodyPr>
          <a:lstStyle/>
          <a:p>
            <a:r>
              <a:rPr lang="en-US" sz="1400" dirty="0" smtClean="0"/>
              <a:t>Developed by </a:t>
            </a:r>
            <a:r>
              <a:rPr lang="en-US" sz="1400" dirty="0" err="1" smtClean="0"/>
              <a:t>Onyii</a:t>
            </a:r>
            <a:r>
              <a:rPr lang="en-US" sz="1400" dirty="0" smtClean="0"/>
              <a:t> </a:t>
            </a:r>
            <a:r>
              <a:rPr lang="en-US" sz="1400" dirty="0" err="1" smtClean="0"/>
              <a:t>Udegbe</a:t>
            </a:r>
            <a:r>
              <a:rPr lang="en-US" sz="1400" dirty="0" smtClean="0"/>
              <a:t>, Disabled Youth People’s Project</a:t>
            </a:r>
            <a:endParaRPr lang="en-US" sz="1400" dirty="0"/>
          </a:p>
        </p:txBody>
      </p:sp>
    </p:spTree>
    <p:extLst>
      <p:ext uri="{BB962C8B-B14F-4D97-AF65-F5344CB8AC3E}">
        <p14:creationId xmlns:p14="http://schemas.microsoft.com/office/powerpoint/2010/main" val="9108091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Origin.thmx</Template>
  <TotalTime>381</TotalTime>
  <Words>997</Words>
  <Application>Microsoft Macintosh PowerPoint</Application>
  <PresentationFormat>On-screen Show (4:3)</PresentationFormat>
  <Paragraphs>153</Paragraphs>
  <Slides>20</Slides>
  <Notes>10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Origin</vt:lpstr>
      <vt:lpstr>Disability and Migration Politics</vt:lpstr>
      <vt:lpstr>Griffin Centre</vt:lpstr>
      <vt:lpstr>reachOUT</vt:lpstr>
      <vt:lpstr>Background</vt:lpstr>
      <vt:lpstr>reachOUT Newcomer Network</vt:lpstr>
      <vt:lpstr>reachOUT</vt:lpstr>
      <vt:lpstr>CONTESTED Territories</vt:lpstr>
      <vt:lpstr>Social Construction of Disability </vt:lpstr>
      <vt:lpstr>Defining Disability </vt:lpstr>
      <vt:lpstr>Self Advocacy </vt:lpstr>
      <vt:lpstr>Disability and Migration</vt:lpstr>
      <vt:lpstr>PowerPoint Presentation</vt:lpstr>
      <vt:lpstr>How to be an Ally</vt:lpstr>
      <vt:lpstr>How to be an Ally</vt:lpstr>
      <vt:lpstr>How to be an Ally</vt:lpstr>
      <vt:lpstr>Job Posting</vt:lpstr>
      <vt:lpstr>PowerPoint Presentation</vt:lpstr>
      <vt:lpstr>PowerPoint Presentation</vt:lpstr>
      <vt:lpstr>PowerPoint Presentation</vt:lpstr>
      <vt:lpstr>Closing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Deepening Our Understanding of Lesbian, Gay, Bisexual, Trans, and Queer (LGBTQ) Immigrant Youth in Toronto</dc:title>
  <dc:creator>Zack Marshall</dc:creator>
  <cp:lastModifiedBy>reachOUT Program</cp:lastModifiedBy>
  <cp:revision>18</cp:revision>
  <dcterms:created xsi:type="dcterms:W3CDTF">2012-03-21T09:35:41Z</dcterms:created>
  <dcterms:modified xsi:type="dcterms:W3CDTF">2014-11-11T10:58:27Z</dcterms:modified>
</cp:coreProperties>
</file>